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Amatic SC"/>
      <p:regular r:id="rId11"/>
      <p:bold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Source Code Pro"/>
      <p:regular r:id="rId17"/>
      <p:bold r:id="rId18"/>
      <p:italic r:id="rId19"/>
      <p:boldItalic r:id="rId20"/>
    </p:embeddedFont>
    <p:embeddedFont>
      <p:font typeface="IBM Plex Sans Medium"/>
      <p:regular r:id="rId21"/>
      <p:bold r:id="rId22"/>
      <p:italic r:id="rId23"/>
      <p:boldItalic r:id="rId24"/>
    </p:embeddedFont>
    <p:embeddedFont>
      <p:font typeface="Helvetica Neue"/>
      <p:regular r:id="rId25"/>
      <p:bold r:id="rId26"/>
      <p:italic r:id="rId27"/>
      <p:boldItalic r:id="rId28"/>
    </p:embeddedFont>
    <p:embeddedFont>
      <p:font typeface="Helvetica Neue Light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EE7407B-DA1E-4198-B7DD-3515CD5A4CED}">
  <a:tblStyle styleId="{CEE7407B-DA1E-4198-B7DD-3515CD5A4CE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CodePro-boldItalic.fntdata"/><Relationship Id="rId22" Type="http://schemas.openxmlformats.org/officeDocument/2006/relationships/font" Target="fonts/IBMPlexSansMedium-bold.fntdata"/><Relationship Id="rId21" Type="http://schemas.openxmlformats.org/officeDocument/2006/relationships/font" Target="fonts/IBMPlexSansMedium-regular.fntdata"/><Relationship Id="rId24" Type="http://schemas.openxmlformats.org/officeDocument/2006/relationships/font" Target="fonts/IBMPlexSansMedium-boldItalic.fntdata"/><Relationship Id="rId23" Type="http://schemas.openxmlformats.org/officeDocument/2006/relationships/font" Target="fonts/IBMPlexSansMedium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HelveticaNeue-bold.fntdata"/><Relationship Id="rId25" Type="http://schemas.openxmlformats.org/officeDocument/2006/relationships/font" Target="fonts/HelveticaNeue-regular.fntdata"/><Relationship Id="rId28" Type="http://schemas.openxmlformats.org/officeDocument/2006/relationships/font" Target="fonts/HelveticaNeue-boldItalic.fntdata"/><Relationship Id="rId27" Type="http://schemas.openxmlformats.org/officeDocument/2006/relationships/font" Target="fonts/HelveticaNeue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HelveticaNeueLight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HelveticaNeueLight-italic.fntdata"/><Relationship Id="rId30" Type="http://schemas.openxmlformats.org/officeDocument/2006/relationships/font" Target="fonts/HelveticaNeueLight-bold.fntdata"/><Relationship Id="rId11" Type="http://schemas.openxmlformats.org/officeDocument/2006/relationships/font" Target="fonts/AmaticSC-regular.fntdata"/><Relationship Id="rId10" Type="http://schemas.openxmlformats.org/officeDocument/2006/relationships/slide" Target="slides/slide5.xml"/><Relationship Id="rId32" Type="http://schemas.openxmlformats.org/officeDocument/2006/relationships/font" Target="fonts/HelveticaNeueLight-boldItalic.fntdata"/><Relationship Id="rId13" Type="http://schemas.openxmlformats.org/officeDocument/2006/relationships/font" Target="fonts/Montserrat-regular.fntdata"/><Relationship Id="rId12" Type="http://schemas.openxmlformats.org/officeDocument/2006/relationships/font" Target="fonts/AmaticSC-bold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SourceCodePro-regular.fntdata"/><Relationship Id="rId16" Type="http://schemas.openxmlformats.org/officeDocument/2006/relationships/font" Target="fonts/Montserrat-boldItalic.fntdata"/><Relationship Id="rId19" Type="http://schemas.openxmlformats.org/officeDocument/2006/relationships/font" Target="fonts/SourceCodePro-italic.fntdata"/><Relationship Id="rId18" Type="http://schemas.openxmlformats.org/officeDocument/2006/relationships/font" Target="fonts/SourceCodePr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660b4ac3fa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660b4ac3fa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Introduction 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Why US &gt; 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eriod"/>
            </a:pPr>
            <a:r>
              <a:rPr lang="en">
                <a:solidFill>
                  <a:schemeClr val="dk1"/>
                </a:solidFill>
              </a:rPr>
              <a:t>ATO 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eriod"/>
            </a:pPr>
            <a:r>
              <a:rPr lang="en">
                <a:solidFill>
                  <a:schemeClr val="dk1"/>
                </a:solidFill>
              </a:rPr>
              <a:t>Serve 960 companies 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eriod"/>
            </a:pPr>
            <a:r>
              <a:rPr lang="en">
                <a:solidFill>
                  <a:schemeClr val="dk1"/>
                </a:solidFill>
              </a:rPr>
              <a:t>Establish in 2014 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eriod"/>
            </a:pPr>
            <a:r>
              <a:rPr lang="en">
                <a:solidFill>
                  <a:schemeClr val="dk1"/>
                </a:solidFill>
              </a:rPr>
              <a:t>PSG for AC 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eriod"/>
            </a:pPr>
            <a:r>
              <a:rPr lang="en">
                <a:solidFill>
                  <a:schemeClr val="dk1"/>
                </a:solidFill>
              </a:rPr>
              <a:t>Green Lane NCSS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Unique and selling Feature of AC 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Trainer MCN, Practical Experience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Training competitor analysis (e.g. hustle) 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Funding subsidies 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Competitor analysis for CRM 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ae08748ce1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ae08748ce1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50">
                <a:solidFill>
                  <a:srgbClr val="002F6C"/>
                </a:solidFill>
                <a:highlight>
                  <a:srgbClr val="FFFFFF"/>
                </a:highlight>
              </a:rPr>
              <a:t>This programme addresses these common issues for SMEs:</a:t>
            </a:r>
            <a:endParaRPr sz="1350">
              <a:solidFill>
                <a:srgbClr val="002F6C"/>
              </a:solidFill>
              <a:highlight>
                <a:srgbClr val="FFFFFF"/>
              </a:highlight>
            </a:endParaRPr>
          </a:p>
          <a:p>
            <a:pPr indent="-314325" lvl="1" marL="1028700" rtl="0" algn="l">
              <a:lnSpc>
                <a:spcPct val="222222"/>
              </a:lnSpc>
              <a:spcBef>
                <a:spcPts val="1400"/>
              </a:spcBef>
              <a:spcAft>
                <a:spcPts val="0"/>
              </a:spcAft>
              <a:buClr>
                <a:srgbClr val="002F6C"/>
              </a:buClr>
              <a:buSzPts val="1350"/>
              <a:buChar char="○"/>
            </a:pPr>
            <a:r>
              <a:rPr b="1" lang="en" sz="1350">
                <a:solidFill>
                  <a:srgbClr val="0099A8"/>
                </a:solidFill>
                <a:highlight>
                  <a:srgbClr val="FFFFFF"/>
                </a:highlight>
              </a:rPr>
              <a:t>Manpower Shortage</a:t>
            </a:r>
            <a:br>
              <a:rPr b="1" lang="en" sz="1350">
                <a:solidFill>
                  <a:srgbClr val="0099A8"/>
                </a:solidFill>
                <a:highlight>
                  <a:srgbClr val="FFFFFF"/>
                </a:highlight>
              </a:rPr>
            </a:br>
            <a:r>
              <a:rPr lang="en" sz="1350">
                <a:solidFill>
                  <a:srgbClr val="002F6C"/>
                </a:solidFill>
                <a:highlight>
                  <a:srgbClr val="FFFFFF"/>
                </a:highlight>
              </a:rPr>
              <a:t>Many SMEs are experiencing difficulties in finding suitable candidates for specific roles due to the labour market’s limited supply of skilled labour.</a:t>
            </a:r>
            <a:endParaRPr sz="1350">
              <a:solidFill>
                <a:srgbClr val="002F6C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50">
                <a:solidFill>
                  <a:srgbClr val="002F6C"/>
                </a:solidFill>
                <a:highlight>
                  <a:srgbClr val="FFFFFF"/>
                </a:highlight>
              </a:rPr>
              <a:t>CCP allows companies to tap into a larger pool of candidates of unskilled workers.</a:t>
            </a:r>
            <a:endParaRPr sz="1350">
              <a:solidFill>
                <a:srgbClr val="002F6C"/>
              </a:solidFill>
              <a:highlight>
                <a:srgbClr val="FFFFFF"/>
              </a:highlight>
            </a:endParaRPr>
          </a:p>
          <a:p>
            <a:pPr indent="-314325" lvl="1" marL="1028700" rtl="0" algn="l">
              <a:lnSpc>
                <a:spcPct val="222222"/>
              </a:lnSpc>
              <a:spcBef>
                <a:spcPts val="1400"/>
              </a:spcBef>
              <a:spcAft>
                <a:spcPts val="0"/>
              </a:spcAft>
              <a:buClr>
                <a:srgbClr val="002F6C"/>
              </a:buClr>
              <a:buSzPts val="1350"/>
              <a:buChar char="○"/>
            </a:pPr>
            <a:r>
              <a:rPr b="1" lang="en" sz="1350">
                <a:solidFill>
                  <a:srgbClr val="0099A8"/>
                </a:solidFill>
                <a:highlight>
                  <a:srgbClr val="FFFFFF"/>
                </a:highlight>
              </a:rPr>
              <a:t>Skill Gaps</a:t>
            </a:r>
            <a:br>
              <a:rPr b="1" lang="en" sz="1350">
                <a:solidFill>
                  <a:srgbClr val="0099A8"/>
                </a:solidFill>
                <a:highlight>
                  <a:srgbClr val="FFFFFF"/>
                </a:highlight>
              </a:rPr>
            </a:br>
            <a:r>
              <a:rPr lang="en" sz="1350">
                <a:solidFill>
                  <a:srgbClr val="002F6C"/>
                </a:solidFill>
                <a:highlight>
                  <a:srgbClr val="FFFFFF"/>
                </a:highlight>
              </a:rPr>
              <a:t>With the advancement of technology, the existing pool of candidates may not have the required skills to meet current demands of the business.</a:t>
            </a:r>
            <a:endParaRPr sz="1350">
              <a:solidFill>
                <a:srgbClr val="002F6C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ae08748ce1_0_4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ae08748ce1_0_4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833c0bdb11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833c0bdb11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660b4ac3fa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660b4ac3fa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8" name="Google Shape;48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Subtitle">
  <p:cSld name="TITLE_1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/>
          <p:nvPr>
            <p:ph type="title"/>
          </p:nvPr>
        </p:nvSpPr>
        <p:spPr>
          <a:xfrm>
            <a:off x="892969" y="863947"/>
            <a:ext cx="7358100" cy="1741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b="0" i="0" sz="5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1651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b="0" i="0" sz="5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3175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b="0" i="0" sz="5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4826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b="0" i="0" sz="5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6477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b="0" i="0" sz="5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8001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b="0" i="0" sz="5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9652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b="0" i="0" sz="5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11303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b="0" i="0" sz="5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12827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b="0" i="0" sz="5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892969" y="2658814"/>
            <a:ext cx="7358100" cy="5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438150" lvl="5" marL="2743200" marR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Helvetica Neue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438150" lvl="6" marL="3200400" marR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Helvetica Neue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438150" lvl="7" marL="3657600" marR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Helvetica Neue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438150" lvl="8" marL="4114800" marR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Helvetica Neue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4449997" y="4902398"/>
            <a:ext cx="239100" cy="1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5725" lIns="35725" spcFirstLastPara="1" rIns="35725" wrap="square" tIns="35725">
            <a:normAutofit fontScale="70000" lnSpcReduction="20000"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1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1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1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1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1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1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1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1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1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SECTION_TITLE_AND_DESCRIPTION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title"/>
          </p:nvPr>
        </p:nvSpPr>
        <p:spPr>
          <a:xfrm>
            <a:off x="265500" y="483850"/>
            <a:ext cx="4045200" cy="413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7" name="Google Shape;57;p14"/>
          <p:cNvSpPr txBox="1"/>
          <p:nvPr>
            <p:ph idx="1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 sz="13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buNone/>
              <a:defRPr sz="13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buNone/>
              <a:defRPr sz="13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buNone/>
              <a:defRPr sz="13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buNone/>
              <a:defRPr sz="13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buNone/>
              <a:defRPr sz="13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buNone/>
              <a:defRPr sz="13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buNone/>
              <a:defRPr sz="13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buNone/>
              <a:defRPr sz="13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2">
  <p:cSld name="SECTION_TITLE_AND_DESCRIPTION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type="title"/>
          </p:nvPr>
        </p:nvSpPr>
        <p:spPr>
          <a:xfrm>
            <a:off x="265500" y="483850"/>
            <a:ext cx="4045200" cy="413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1" name="Google Shape;61;p15"/>
          <p:cNvSpPr txBox="1"/>
          <p:nvPr>
            <p:ph idx="1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2" name="Google Shape;62;p15"/>
          <p:cNvSpPr txBox="1"/>
          <p:nvPr/>
        </p:nvSpPr>
        <p:spPr>
          <a:xfrm>
            <a:off x="7648975" y="4619875"/>
            <a:ext cx="1326000" cy="3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IBM Plex Sans Medium"/>
                <a:ea typeface="IBM Plex Sans Medium"/>
                <a:cs typeface="IBM Plex Sans Medium"/>
                <a:sym typeface="IBM Plex Sans Medium"/>
              </a:rPr>
              <a:t>#ACSTUDYHALL</a:t>
            </a:r>
            <a:endParaRPr sz="1200"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 sz="13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buNone/>
              <a:defRPr sz="13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buNone/>
              <a:defRPr sz="13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buNone/>
              <a:defRPr sz="13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buNone/>
              <a:defRPr sz="13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buNone/>
              <a:defRPr sz="13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buNone/>
              <a:defRPr sz="13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buNone/>
              <a:defRPr sz="13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buNone/>
              <a:defRPr sz="13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Subtitle 2">
  <p:cSld name="TITLE_3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/>
          <p:nvPr>
            <p:ph type="title"/>
          </p:nvPr>
        </p:nvSpPr>
        <p:spPr>
          <a:xfrm>
            <a:off x="892969" y="863947"/>
            <a:ext cx="7358100" cy="1741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b="0" i="0" sz="5600" u="none" cap="none" strike="noStrike">
                <a:solidFill>
                  <a:srgbClr val="000000"/>
                </a:solidFill>
              </a:defRPr>
            </a:lvl1pPr>
            <a:lvl2pPr indent="1651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b="0" i="0" sz="5600" u="none" cap="none" strike="noStrike">
                <a:solidFill>
                  <a:srgbClr val="000000"/>
                </a:solidFill>
              </a:defRPr>
            </a:lvl2pPr>
            <a:lvl3pPr indent="3175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b="0" i="0" sz="5600" u="none" cap="none" strike="noStrike">
                <a:solidFill>
                  <a:srgbClr val="000000"/>
                </a:solidFill>
              </a:defRPr>
            </a:lvl3pPr>
            <a:lvl4pPr indent="4826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b="0" i="0" sz="5600" u="none" cap="none" strike="noStrike">
                <a:solidFill>
                  <a:srgbClr val="000000"/>
                </a:solidFill>
              </a:defRPr>
            </a:lvl4pPr>
            <a:lvl5pPr indent="6477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b="0" i="0" sz="5600" u="none" cap="none" strike="noStrike">
                <a:solidFill>
                  <a:srgbClr val="000000"/>
                </a:solidFill>
              </a:defRPr>
            </a:lvl5pPr>
            <a:lvl6pPr indent="8001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b="0" i="0" sz="5600" u="none" cap="none" strike="noStrike">
                <a:solidFill>
                  <a:srgbClr val="000000"/>
                </a:solidFill>
              </a:defRPr>
            </a:lvl6pPr>
            <a:lvl7pPr indent="9652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b="0" i="0" sz="5600" u="none" cap="none" strike="noStrike">
                <a:solidFill>
                  <a:srgbClr val="000000"/>
                </a:solidFill>
              </a:defRPr>
            </a:lvl7pPr>
            <a:lvl8pPr indent="11303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b="0" i="0" sz="5600" u="none" cap="none" strike="noStrike">
                <a:solidFill>
                  <a:srgbClr val="000000"/>
                </a:solidFill>
              </a:defRPr>
            </a:lvl8pPr>
            <a:lvl9pPr indent="12827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b="0" i="0" sz="5600" u="none" cap="none" strike="noStrike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6" name="Google Shape;66;p16"/>
          <p:cNvSpPr txBox="1"/>
          <p:nvPr>
            <p:ph idx="1" type="body"/>
          </p:nvPr>
        </p:nvSpPr>
        <p:spPr>
          <a:xfrm>
            <a:off x="892969" y="2658814"/>
            <a:ext cx="7358100" cy="5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i="0" sz="2600" u="none" cap="none" strike="noStrike">
                <a:solidFill>
                  <a:srgbClr val="000000"/>
                </a:solidFill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i="0" sz="2600" u="none" cap="none" strike="noStrike">
                <a:solidFill>
                  <a:srgbClr val="000000"/>
                </a:solidFill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i="0" sz="2600" u="none" cap="none" strike="noStrike">
                <a:solidFill>
                  <a:srgbClr val="000000"/>
                </a:solidFill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i="0" sz="2600" u="none" cap="none" strike="noStrike">
                <a:solidFill>
                  <a:srgbClr val="000000"/>
                </a:solidFill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i="0" sz="2600" u="none" cap="none" strike="noStrike">
                <a:solidFill>
                  <a:srgbClr val="000000"/>
                </a:solidFill>
              </a:defRPr>
            </a:lvl5pPr>
            <a:lvl6pPr indent="-438150" lvl="5" marL="2743200" marR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300"/>
              <a:buChar char="•"/>
              <a:defRPr i="0" sz="2300" u="none" cap="none" strike="noStrike">
                <a:solidFill>
                  <a:srgbClr val="000000"/>
                </a:solidFill>
              </a:defRPr>
            </a:lvl6pPr>
            <a:lvl7pPr indent="-438150" lvl="6" marL="3200400" marR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300"/>
              <a:buChar char="•"/>
              <a:defRPr i="0" sz="2300" u="none" cap="none" strike="noStrike">
                <a:solidFill>
                  <a:srgbClr val="000000"/>
                </a:solidFill>
              </a:defRPr>
            </a:lvl7pPr>
            <a:lvl8pPr indent="-438150" lvl="7" marL="3657600" marR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300"/>
              <a:buChar char="•"/>
              <a:defRPr i="0" sz="2300" u="none" cap="none" strike="noStrike">
                <a:solidFill>
                  <a:srgbClr val="000000"/>
                </a:solidFill>
              </a:defRPr>
            </a:lvl8pPr>
            <a:lvl9pPr indent="-438150" lvl="8" marL="4114800" marR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300"/>
              <a:buChar char="•"/>
              <a:defRPr i="0" sz="2300" u="none" cap="none" strike="noStrike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4449997" y="4902398"/>
            <a:ext cx="239100" cy="1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5725" lIns="35725" spcFirstLastPara="1" rIns="35725" wrap="square" tIns="35725">
            <a:normAutofit fontScale="70000" lnSpcReduction="20000"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1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1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1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1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1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1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1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1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1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Font typeface="Montserrat"/>
              <a:buNone/>
              <a:defRPr sz="40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Font typeface="Montserrat"/>
              <a:buNone/>
              <a:defRPr sz="40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Font typeface="Montserrat"/>
              <a:buNone/>
              <a:defRPr sz="40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Font typeface="Montserrat"/>
              <a:buNone/>
              <a:defRPr sz="40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Font typeface="Montserrat"/>
              <a:buNone/>
              <a:defRPr sz="40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Font typeface="Montserrat"/>
              <a:buNone/>
              <a:defRPr sz="40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Font typeface="Montserrat"/>
              <a:buNone/>
              <a:defRPr sz="40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Font typeface="Montserrat"/>
              <a:buNone/>
              <a:defRPr sz="40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Font typeface="Montserrat"/>
              <a:buNone/>
              <a:defRPr sz="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7" name="Google Shape;3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" name="Google Shape;38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39" name="Google Shape;39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0" name="Google Shape;4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Montserrat"/>
              <a:buNone/>
              <a:defRPr b="1" sz="4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Montserrat"/>
              <a:buNone/>
              <a:defRPr b="1" sz="4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Montserrat"/>
              <a:buNone/>
              <a:defRPr b="1" sz="4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Montserrat"/>
              <a:buNone/>
              <a:defRPr b="1" sz="4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Montserrat"/>
              <a:buNone/>
              <a:defRPr b="1" sz="4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Montserrat"/>
              <a:buNone/>
              <a:defRPr b="1" sz="4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Montserrat"/>
              <a:buNone/>
              <a:defRPr b="1" sz="4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Montserrat"/>
              <a:buNone/>
              <a:defRPr b="1" sz="4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Montserrat"/>
              <a:buNone/>
              <a:defRPr b="1" sz="4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Char char="●"/>
              <a:defRPr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○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■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○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■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○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■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/>
          <p:nvPr>
            <p:ph type="ctrTitle"/>
          </p:nvPr>
        </p:nvSpPr>
        <p:spPr>
          <a:xfrm>
            <a:off x="266475" y="1600650"/>
            <a:ext cx="5696400" cy="194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QuickDesk Corporate CCP Deck 2024</a:t>
            </a:r>
            <a:endParaRPr sz="3800"/>
          </a:p>
        </p:txBody>
      </p:sp>
      <p:sp>
        <p:nvSpPr>
          <p:cNvPr id="73" name="Google Shape;73;p17"/>
          <p:cNvSpPr txBox="1"/>
          <p:nvPr>
            <p:ph type="ctrTitle"/>
          </p:nvPr>
        </p:nvSpPr>
        <p:spPr>
          <a:xfrm>
            <a:off x="342675" y="152775"/>
            <a:ext cx="5696400" cy="43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800"/>
              <a:t>QuickDesk Pte Ltd | Singapore</a:t>
            </a:r>
            <a:endParaRPr b="0" sz="800"/>
          </a:p>
        </p:txBody>
      </p:sp>
      <p:sp>
        <p:nvSpPr>
          <p:cNvPr id="74" name="Google Shape;74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 rotWithShape="1">
          <a:blip r:embed="rId3">
            <a:alphaModFix/>
          </a:blip>
          <a:srcRect b="0" l="45822" r="-1038" t="0"/>
          <a:stretch/>
        </p:blipFill>
        <p:spPr>
          <a:xfrm>
            <a:off x="4373600" y="106375"/>
            <a:ext cx="4944398" cy="503712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1" name="Google Shape;81;p18"/>
          <p:cNvSpPr txBox="1"/>
          <p:nvPr>
            <p:ph idx="1" type="body"/>
          </p:nvPr>
        </p:nvSpPr>
        <p:spPr>
          <a:xfrm>
            <a:off x="328350" y="826075"/>
            <a:ext cx="4882500" cy="34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222222"/>
              </a:solidFill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400"/>
              <a:buChar char="❖"/>
            </a:pPr>
            <a:r>
              <a:rPr lang="en" sz="1350">
                <a:solidFill>
                  <a:srgbClr val="222222"/>
                </a:solidFill>
              </a:rPr>
              <a:t>Initiative under the WSG to help companies adapt to changing market conditions and ease recruitment efforts</a:t>
            </a:r>
            <a:endParaRPr sz="1350">
              <a:solidFill>
                <a:srgbClr val="222222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222222"/>
              </a:solidFill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400"/>
              <a:buChar char="❖"/>
            </a:pPr>
            <a:r>
              <a:rPr lang="en" sz="1350">
                <a:solidFill>
                  <a:srgbClr val="222222"/>
                </a:solidFill>
              </a:rPr>
              <a:t>CCP is for mid-career individuals to undergo skills conversion and move into new occupations or sectors that have good prospects and </a:t>
            </a:r>
            <a:r>
              <a:rPr b="1" lang="en" sz="1350">
                <a:solidFill>
                  <a:srgbClr val="222222"/>
                </a:solidFill>
              </a:rPr>
              <a:t>opportunities for progression</a:t>
            </a:r>
            <a:r>
              <a:rPr lang="en" sz="1350">
                <a:solidFill>
                  <a:srgbClr val="222222"/>
                </a:solidFill>
              </a:rPr>
              <a:t>.</a:t>
            </a:r>
            <a:endParaRPr>
              <a:solidFill>
                <a:srgbClr val="222222"/>
              </a:solidFill>
            </a:endParaRPr>
          </a:p>
        </p:txBody>
      </p:sp>
      <p:sp>
        <p:nvSpPr>
          <p:cNvPr id="82" name="Google Shape;82;p18"/>
          <p:cNvSpPr txBox="1"/>
          <p:nvPr/>
        </p:nvSpPr>
        <p:spPr>
          <a:xfrm>
            <a:off x="328350" y="323575"/>
            <a:ext cx="7629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What is Career Conversion Program?</a:t>
            </a:r>
            <a:endParaRPr b="1" sz="29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/>
          <p:nvPr>
            <p:ph idx="1" type="body"/>
          </p:nvPr>
        </p:nvSpPr>
        <p:spPr>
          <a:xfrm>
            <a:off x="321500" y="509125"/>
            <a:ext cx="3999900" cy="364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Issue SME Faced? </a:t>
            </a:r>
            <a:endParaRPr b="1"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AutoNum type="arabicPeriod"/>
            </a:pPr>
            <a:r>
              <a:rPr b="1" lang="en"/>
              <a:t>Manpower Shortage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Company find it hard to find suitable candidate due to labour market shortage of </a:t>
            </a:r>
            <a:r>
              <a:rPr lang="en"/>
              <a:t>suitable</a:t>
            </a:r>
            <a:r>
              <a:rPr lang="en"/>
              <a:t> skilled </a:t>
            </a:r>
            <a:r>
              <a:rPr lang="en"/>
              <a:t>relevant</a:t>
            </a:r>
            <a:r>
              <a:rPr lang="en"/>
              <a:t> candidate</a:t>
            </a:r>
            <a:br>
              <a:rPr lang="en"/>
            </a:b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b="1" lang="en"/>
              <a:t>Skills Gap </a:t>
            </a:r>
            <a:endParaRPr b="1"/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With Advancement of Technology, existing pool of candidate might not have the right expertise</a:t>
            </a:r>
            <a:endParaRPr/>
          </a:p>
        </p:txBody>
      </p:sp>
      <p:sp>
        <p:nvSpPr>
          <p:cNvPr id="88" name="Google Shape;88;p19"/>
          <p:cNvSpPr txBox="1"/>
          <p:nvPr>
            <p:ph idx="2" type="body"/>
          </p:nvPr>
        </p:nvSpPr>
        <p:spPr>
          <a:xfrm>
            <a:off x="4851975" y="4840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Benefit</a:t>
            </a:r>
            <a:endParaRPr b="1"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Helping Mid-Career Switcher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Salary Funding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Expertise for Company</a:t>
            </a:r>
            <a:endParaRPr/>
          </a:p>
        </p:txBody>
      </p:sp>
      <p:sp>
        <p:nvSpPr>
          <p:cNvPr id="89" name="Google Shape;89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90" name="Google Shape;90;p19"/>
          <p:cNvCxnSpPr/>
          <p:nvPr/>
        </p:nvCxnSpPr>
        <p:spPr>
          <a:xfrm flipH="1">
            <a:off x="4482425" y="254450"/>
            <a:ext cx="10800" cy="4273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91" name="Google Shape;91;p19"/>
          <p:cNvPicPr preferRelativeResize="0"/>
          <p:nvPr/>
        </p:nvPicPr>
        <p:blipFill rotWithShape="1">
          <a:blip r:embed="rId3">
            <a:alphaModFix/>
          </a:blip>
          <a:srcRect b="46715" l="49681" r="2382" t="24154"/>
          <a:stretch/>
        </p:blipFill>
        <p:spPr>
          <a:xfrm>
            <a:off x="5864825" y="2606549"/>
            <a:ext cx="3046426" cy="1965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/>
          <p:nvPr/>
        </p:nvSpPr>
        <p:spPr>
          <a:xfrm>
            <a:off x="568500" y="2274088"/>
            <a:ext cx="8007000" cy="8010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97;p2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700"/>
              <a:t>Overview of Career Conversion Programme</a:t>
            </a:r>
            <a:endParaRPr sz="2700"/>
          </a:p>
        </p:txBody>
      </p:sp>
      <p:sp>
        <p:nvSpPr>
          <p:cNvPr id="98" name="Google Shape;98;p20"/>
          <p:cNvSpPr txBox="1"/>
          <p:nvPr>
            <p:ph idx="1" type="body"/>
          </p:nvPr>
        </p:nvSpPr>
        <p:spPr>
          <a:xfrm>
            <a:off x="587025" y="1180725"/>
            <a:ext cx="2325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1700">
                <a:solidFill>
                  <a:srgbClr val="0D8390"/>
                </a:solidFill>
              </a:rPr>
              <a:t>Job Redesign Reskilling </a:t>
            </a:r>
            <a:br>
              <a:rPr b="1" lang="en" sz="1700">
                <a:solidFill>
                  <a:srgbClr val="0D8390"/>
                </a:solidFill>
              </a:rPr>
            </a:br>
            <a:r>
              <a:rPr lang="en" sz="1500">
                <a:solidFill>
                  <a:srgbClr val="0D8390"/>
                </a:solidFill>
              </a:rPr>
              <a:t>(</a:t>
            </a:r>
            <a:r>
              <a:rPr lang="en" sz="1500">
                <a:solidFill>
                  <a:srgbClr val="0D8390"/>
                </a:solidFill>
              </a:rPr>
              <a:t>Current Employees)</a:t>
            </a:r>
            <a:endParaRPr sz="1500">
              <a:solidFill>
                <a:srgbClr val="0D8390"/>
              </a:solidFill>
            </a:endParaRPr>
          </a:p>
        </p:txBody>
      </p:sp>
      <p:sp>
        <p:nvSpPr>
          <p:cNvPr id="99" name="Google Shape;9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00" name="Google Shape;100;p20"/>
          <p:cNvGrpSpPr/>
          <p:nvPr/>
        </p:nvGrpSpPr>
        <p:grpSpPr>
          <a:xfrm>
            <a:off x="2993003" y="1276657"/>
            <a:ext cx="832895" cy="705036"/>
            <a:chOff x="5886675" y="532175"/>
            <a:chExt cx="245200" cy="207559"/>
          </a:xfrm>
        </p:grpSpPr>
        <p:sp>
          <p:nvSpPr>
            <p:cNvPr id="101" name="Google Shape;101;p20"/>
            <p:cNvSpPr/>
            <p:nvPr/>
          </p:nvSpPr>
          <p:spPr>
            <a:xfrm>
              <a:off x="5886675" y="540525"/>
              <a:ext cx="245200" cy="168350"/>
            </a:xfrm>
            <a:custGeom>
              <a:rect b="b" l="l" r="r" t="t"/>
              <a:pathLst>
                <a:path extrusionOk="0" h="6734" w="9808">
                  <a:moveTo>
                    <a:pt x="5203" y="0"/>
                  </a:moveTo>
                  <a:cubicBezTo>
                    <a:pt x="4710" y="0"/>
                    <a:pt x="4206" y="168"/>
                    <a:pt x="3870" y="505"/>
                  </a:cubicBezTo>
                  <a:cubicBezTo>
                    <a:pt x="2802" y="538"/>
                    <a:pt x="1868" y="1239"/>
                    <a:pt x="1168" y="2039"/>
                  </a:cubicBezTo>
                  <a:cubicBezTo>
                    <a:pt x="667" y="2606"/>
                    <a:pt x="234" y="3273"/>
                    <a:pt x="134" y="3974"/>
                  </a:cubicBezTo>
                  <a:cubicBezTo>
                    <a:pt x="0" y="4708"/>
                    <a:pt x="134" y="5508"/>
                    <a:pt x="634" y="6042"/>
                  </a:cubicBezTo>
                  <a:cubicBezTo>
                    <a:pt x="969" y="6422"/>
                    <a:pt x="1470" y="6637"/>
                    <a:pt x="1954" y="6637"/>
                  </a:cubicBezTo>
                  <a:cubicBezTo>
                    <a:pt x="2192" y="6637"/>
                    <a:pt x="2427" y="6585"/>
                    <a:pt x="2635" y="6476"/>
                  </a:cubicBezTo>
                  <a:lnTo>
                    <a:pt x="4737" y="5808"/>
                  </a:lnTo>
                  <a:cubicBezTo>
                    <a:pt x="5468" y="6335"/>
                    <a:pt x="6328" y="6733"/>
                    <a:pt x="7248" y="6733"/>
                  </a:cubicBezTo>
                  <a:cubicBezTo>
                    <a:pt x="7377" y="6733"/>
                    <a:pt x="7508" y="6726"/>
                    <a:pt x="7639" y="6709"/>
                  </a:cubicBezTo>
                  <a:cubicBezTo>
                    <a:pt x="8673" y="6576"/>
                    <a:pt x="9640" y="5808"/>
                    <a:pt x="9807" y="4808"/>
                  </a:cubicBezTo>
                  <a:cubicBezTo>
                    <a:pt x="9807" y="4641"/>
                    <a:pt x="9807" y="4508"/>
                    <a:pt x="9707" y="4374"/>
                  </a:cubicBezTo>
                  <a:cubicBezTo>
                    <a:pt x="9638" y="4305"/>
                    <a:pt x="9548" y="4286"/>
                    <a:pt x="9449" y="4286"/>
                  </a:cubicBezTo>
                  <a:cubicBezTo>
                    <a:pt x="9323" y="4286"/>
                    <a:pt x="9181" y="4317"/>
                    <a:pt x="9048" y="4317"/>
                  </a:cubicBezTo>
                  <a:cubicBezTo>
                    <a:pt x="8934" y="4317"/>
                    <a:pt x="8826" y="4294"/>
                    <a:pt x="8740" y="4207"/>
                  </a:cubicBezTo>
                  <a:cubicBezTo>
                    <a:pt x="9173" y="4041"/>
                    <a:pt x="9507" y="3674"/>
                    <a:pt x="9540" y="3207"/>
                  </a:cubicBezTo>
                  <a:cubicBezTo>
                    <a:pt x="9207" y="3173"/>
                    <a:pt x="8840" y="3140"/>
                    <a:pt x="8506" y="3073"/>
                  </a:cubicBezTo>
                  <a:cubicBezTo>
                    <a:pt x="8773" y="2873"/>
                    <a:pt x="9007" y="2506"/>
                    <a:pt x="9040" y="2139"/>
                  </a:cubicBezTo>
                  <a:cubicBezTo>
                    <a:pt x="9040" y="2039"/>
                    <a:pt x="9040" y="1906"/>
                    <a:pt x="8973" y="1839"/>
                  </a:cubicBezTo>
                  <a:cubicBezTo>
                    <a:pt x="8907" y="1750"/>
                    <a:pt x="8810" y="1735"/>
                    <a:pt x="8714" y="1735"/>
                  </a:cubicBezTo>
                  <a:cubicBezTo>
                    <a:pt x="8666" y="1735"/>
                    <a:pt x="8617" y="1739"/>
                    <a:pt x="8573" y="1739"/>
                  </a:cubicBezTo>
                  <a:cubicBezTo>
                    <a:pt x="8389" y="1772"/>
                    <a:pt x="8198" y="1806"/>
                    <a:pt x="8010" y="1806"/>
                  </a:cubicBezTo>
                  <a:cubicBezTo>
                    <a:pt x="7822" y="1806"/>
                    <a:pt x="7639" y="1772"/>
                    <a:pt x="7472" y="1672"/>
                  </a:cubicBezTo>
                  <a:cubicBezTo>
                    <a:pt x="7139" y="1472"/>
                    <a:pt x="6972" y="1105"/>
                    <a:pt x="6705" y="772"/>
                  </a:cubicBezTo>
                  <a:cubicBezTo>
                    <a:pt x="6371" y="338"/>
                    <a:pt x="5871" y="38"/>
                    <a:pt x="5337" y="4"/>
                  </a:cubicBezTo>
                  <a:cubicBezTo>
                    <a:pt x="5293" y="2"/>
                    <a:pt x="5248" y="0"/>
                    <a:pt x="5203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20"/>
            <p:cNvSpPr/>
            <p:nvPr/>
          </p:nvSpPr>
          <p:spPr>
            <a:xfrm>
              <a:off x="5936700" y="562300"/>
              <a:ext cx="146800" cy="175200"/>
            </a:xfrm>
            <a:custGeom>
              <a:rect b="b" l="l" r="r" t="t"/>
              <a:pathLst>
                <a:path extrusionOk="0" h="7008" w="5872">
                  <a:moveTo>
                    <a:pt x="3303" y="1"/>
                  </a:moveTo>
                  <a:cubicBezTo>
                    <a:pt x="3303" y="67"/>
                    <a:pt x="3303" y="67"/>
                    <a:pt x="3236" y="67"/>
                  </a:cubicBezTo>
                  <a:cubicBezTo>
                    <a:pt x="3138" y="57"/>
                    <a:pt x="3041" y="51"/>
                    <a:pt x="2944" y="51"/>
                  </a:cubicBezTo>
                  <a:cubicBezTo>
                    <a:pt x="1532" y="51"/>
                    <a:pt x="323" y="1166"/>
                    <a:pt x="167" y="2602"/>
                  </a:cubicBezTo>
                  <a:cubicBezTo>
                    <a:pt x="1" y="4637"/>
                    <a:pt x="34" y="6972"/>
                    <a:pt x="2302" y="7006"/>
                  </a:cubicBezTo>
                  <a:cubicBezTo>
                    <a:pt x="2366" y="7007"/>
                    <a:pt x="2428" y="7008"/>
                    <a:pt x="2490" y="7008"/>
                  </a:cubicBezTo>
                  <a:cubicBezTo>
                    <a:pt x="5516" y="7008"/>
                    <a:pt x="5805" y="5415"/>
                    <a:pt x="5838" y="4270"/>
                  </a:cubicBezTo>
                  <a:cubicBezTo>
                    <a:pt x="5871" y="3136"/>
                    <a:pt x="5705" y="267"/>
                    <a:pt x="3303" y="1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20"/>
            <p:cNvSpPr/>
            <p:nvPr/>
          </p:nvSpPr>
          <p:spPr>
            <a:xfrm>
              <a:off x="5913725" y="642975"/>
              <a:ext cx="39675" cy="51650"/>
            </a:xfrm>
            <a:custGeom>
              <a:rect b="b" l="l" r="r" t="t"/>
              <a:pathLst>
                <a:path extrusionOk="0" h="2066" w="1587">
                  <a:moveTo>
                    <a:pt x="826" y="1"/>
                  </a:moveTo>
                  <a:cubicBezTo>
                    <a:pt x="502" y="1"/>
                    <a:pt x="244" y="311"/>
                    <a:pt x="152" y="676"/>
                  </a:cubicBezTo>
                  <a:cubicBezTo>
                    <a:pt x="0" y="1315"/>
                    <a:pt x="459" y="2066"/>
                    <a:pt x="1174" y="2066"/>
                  </a:cubicBezTo>
                  <a:cubicBezTo>
                    <a:pt x="1242" y="2066"/>
                    <a:pt x="1313" y="2059"/>
                    <a:pt x="1387" y="2044"/>
                  </a:cubicBezTo>
                  <a:lnTo>
                    <a:pt x="1487" y="510"/>
                  </a:lnTo>
                  <a:cubicBezTo>
                    <a:pt x="1587" y="209"/>
                    <a:pt x="1120" y="9"/>
                    <a:pt x="920" y="9"/>
                  </a:cubicBezTo>
                  <a:cubicBezTo>
                    <a:pt x="888" y="3"/>
                    <a:pt x="857" y="1"/>
                    <a:pt x="826" y="1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20"/>
            <p:cNvSpPr/>
            <p:nvPr/>
          </p:nvSpPr>
          <p:spPr>
            <a:xfrm>
              <a:off x="5972675" y="632350"/>
              <a:ext cx="7425" cy="6400"/>
            </a:xfrm>
            <a:custGeom>
              <a:rect b="b" l="l" r="r" t="t"/>
              <a:pathLst>
                <a:path extrusionOk="0" h="256" w="297">
                  <a:moveTo>
                    <a:pt x="196" y="1"/>
                  </a:moveTo>
                  <a:cubicBezTo>
                    <a:pt x="129" y="1"/>
                    <a:pt x="96" y="1"/>
                    <a:pt x="96" y="34"/>
                  </a:cubicBezTo>
                  <a:cubicBezTo>
                    <a:pt x="1" y="153"/>
                    <a:pt x="93" y="255"/>
                    <a:pt x="177" y="255"/>
                  </a:cubicBezTo>
                  <a:cubicBezTo>
                    <a:pt x="211" y="255"/>
                    <a:pt x="244" y="239"/>
                    <a:pt x="263" y="201"/>
                  </a:cubicBezTo>
                  <a:cubicBezTo>
                    <a:pt x="296" y="134"/>
                    <a:pt x="263" y="34"/>
                    <a:pt x="22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20"/>
            <p:cNvSpPr/>
            <p:nvPr/>
          </p:nvSpPr>
          <p:spPr>
            <a:xfrm>
              <a:off x="6042450" y="630225"/>
              <a:ext cx="7700" cy="5550"/>
            </a:xfrm>
            <a:custGeom>
              <a:rect b="b" l="l" r="r" t="t"/>
              <a:pathLst>
                <a:path extrusionOk="0" h="222" w="308">
                  <a:moveTo>
                    <a:pt x="159" y="0"/>
                  </a:moveTo>
                  <a:cubicBezTo>
                    <a:pt x="11" y="0"/>
                    <a:pt x="1" y="221"/>
                    <a:pt x="147" y="221"/>
                  </a:cubicBezTo>
                  <a:cubicBezTo>
                    <a:pt x="155" y="221"/>
                    <a:pt x="164" y="221"/>
                    <a:pt x="174" y="219"/>
                  </a:cubicBezTo>
                  <a:cubicBezTo>
                    <a:pt x="307" y="186"/>
                    <a:pt x="307" y="52"/>
                    <a:pt x="240" y="19"/>
                  </a:cubicBezTo>
                  <a:cubicBezTo>
                    <a:pt x="210" y="6"/>
                    <a:pt x="183" y="0"/>
                    <a:pt x="15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20"/>
            <p:cNvSpPr/>
            <p:nvPr/>
          </p:nvSpPr>
          <p:spPr>
            <a:xfrm>
              <a:off x="5970148" y="731959"/>
              <a:ext cx="64750" cy="7775"/>
            </a:xfrm>
            <a:custGeom>
              <a:rect b="b" l="l" r="r" t="t"/>
              <a:pathLst>
                <a:path extrusionOk="0" h="311" w="2590">
                  <a:moveTo>
                    <a:pt x="9" y="1"/>
                  </a:moveTo>
                  <a:cubicBezTo>
                    <a:pt x="0" y="1"/>
                    <a:pt x="8" y="40"/>
                    <a:pt x="31" y="63"/>
                  </a:cubicBezTo>
                  <a:cubicBezTo>
                    <a:pt x="484" y="226"/>
                    <a:pt x="938" y="311"/>
                    <a:pt x="1392" y="311"/>
                  </a:cubicBezTo>
                  <a:cubicBezTo>
                    <a:pt x="1772" y="311"/>
                    <a:pt x="2152" y="251"/>
                    <a:pt x="2532" y="130"/>
                  </a:cubicBezTo>
                  <a:cubicBezTo>
                    <a:pt x="2590" y="130"/>
                    <a:pt x="2573" y="56"/>
                    <a:pt x="2525" y="56"/>
                  </a:cubicBezTo>
                  <a:cubicBezTo>
                    <a:pt x="2517" y="56"/>
                    <a:pt x="2509" y="58"/>
                    <a:pt x="2499" y="63"/>
                  </a:cubicBezTo>
                  <a:cubicBezTo>
                    <a:pt x="2098" y="159"/>
                    <a:pt x="1705" y="209"/>
                    <a:pt x="1312" y="209"/>
                  </a:cubicBezTo>
                  <a:cubicBezTo>
                    <a:pt x="888" y="209"/>
                    <a:pt x="464" y="151"/>
                    <a:pt x="31" y="30"/>
                  </a:cubicBezTo>
                  <a:cubicBezTo>
                    <a:pt x="20" y="9"/>
                    <a:pt x="13" y="1"/>
                    <a:pt x="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20"/>
            <p:cNvSpPr/>
            <p:nvPr/>
          </p:nvSpPr>
          <p:spPr>
            <a:xfrm>
              <a:off x="5975900" y="557700"/>
              <a:ext cx="100100" cy="58000"/>
            </a:xfrm>
            <a:custGeom>
              <a:rect b="b" l="l" r="r" t="t"/>
              <a:pathLst>
                <a:path extrusionOk="0" h="2320" w="4004">
                  <a:moveTo>
                    <a:pt x="1325" y="1"/>
                  </a:moveTo>
                  <a:cubicBezTo>
                    <a:pt x="876" y="1"/>
                    <a:pt x="421" y="93"/>
                    <a:pt x="0" y="285"/>
                  </a:cubicBezTo>
                  <a:lnTo>
                    <a:pt x="134" y="318"/>
                  </a:lnTo>
                  <a:cubicBezTo>
                    <a:pt x="467" y="818"/>
                    <a:pt x="901" y="1319"/>
                    <a:pt x="1401" y="1686"/>
                  </a:cubicBezTo>
                  <a:cubicBezTo>
                    <a:pt x="1902" y="2086"/>
                    <a:pt x="2502" y="2319"/>
                    <a:pt x="3103" y="2319"/>
                  </a:cubicBezTo>
                  <a:cubicBezTo>
                    <a:pt x="3169" y="2319"/>
                    <a:pt x="3303" y="2319"/>
                    <a:pt x="3336" y="2253"/>
                  </a:cubicBezTo>
                  <a:cubicBezTo>
                    <a:pt x="3403" y="2153"/>
                    <a:pt x="3403" y="2086"/>
                    <a:pt x="3303" y="2019"/>
                  </a:cubicBezTo>
                  <a:cubicBezTo>
                    <a:pt x="3299" y="2016"/>
                    <a:pt x="3296" y="2013"/>
                    <a:pt x="3291" y="2009"/>
                  </a:cubicBezTo>
                  <a:lnTo>
                    <a:pt x="3291" y="2009"/>
                  </a:lnTo>
                  <a:cubicBezTo>
                    <a:pt x="3433" y="2072"/>
                    <a:pt x="3586" y="2119"/>
                    <a:pt x="3770" y="2119"/>
                  </a:cubicBezTo>
                  <a:cubicBezTo>
                    <a:pt x="3836" y="2119"/>
                    <a:pt x="3937" y="2119"/>
                    <a:pt x="3970" y="2019"/>
                  </a:cubicBezTo>
                  <a:cubicBezTo>
                    <a:pt x="4003" y="1953"/>
                    <a:pt x="4003" y="1819"/>
                    <a:pt x="3970" y="1752"/>
                  </a:cubicBezTo>
                  <a:cubicBezTo>
                    <a:pt x="3636" y="1019"/>
                    <a:pt x="3069" y="451"/>
                    <a:pt x="2302" y="151"/>
                  </a:cubicBezTo>
                  <a:cubicBezTo>
                    <a:pt x="1989" y="52"/>
                    <a:pt x="1658" y="1"/>
                    <a:pt x="1325" y="1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20"/>
            <p:cNvSpPr/>
            <p:nvPr/>
          </p:nvSpPr>
          <p:spPr>
            <a:xfrm>
              <a:off x="6009250" y="626525"/>
              <a:ext cx="23375" cy="44775"/>
            </a:xfrm>
            <a:custGeom>
              <a:rect b="b" l="l" r="r" t="t"/>
              <a:pathLst>
                <a:path extrusionOk="0" h="1791" w="935">
                  <a:moveTo>
                    <a:pt x="1" y="0"/>
                  </a:moveTo>
                  <a:cubicBezTo>
                    <a:pt x="1" y="434"/>
                    <a:pt x="134" y="901"/>
                    <a:pt x="268" y="1368"/>
                  </a:cubicBezTo>
                  <a:cubicBezTo>
                    <a:pt x="268" y="1391"/>
                    <a:pt x="284" y="1415"/>
                    <a:pt x="306" y="1415"/>
                  </a:cubicBezTo>
                  <a:cubicBezTo>
                    <a:pt x="315" y="1415"/>
                    <a:pt x="324" y="1411"/>
                    <a:pt x="334" y="1401"/>
                  </a:cubicBezTo>
                  <a:cubicBezTo>
                    <a:pt x="425" y="1378"/>
                    <a:pt x="454" y="1324"/>
                    <a:pt x="495" y="1324"/>
                  </a:cubicBezTo>
                  <a:cubicBezTo>
                    <a:pt x="514" y="1324"/>
                    <a:pt x="536" y="1336"/>
                    <a:pt x="568" y="1368"/>
                  </a:cubicBezTo>
                  <a:cubicBezTo>
                    <a:pt x="668" y="1501"/>
                    <a:pt x="501" y="1568"/>
                    <a:pt x="468" y="1701"/>
                  </a:cubicBezTo>
                  <a:cubicBezTo>
                    <a:pt x="442" y="1727"/>
                    <a:pt x="475" y="1790"/>
                    <a:pt x="521" y="1790"/>
                  </a:cubicBezTo>
                  <a:cubicBezTo>
                    <a:pt x="536" y="1790"/>
                    <a:pt x="552" y="1784"/>
                    <a:pt x="568" y="1768"/>
                  </a:cubicBezTo>
                  <a:cubicBezTo>
                    <a:pt x="668" y="1668"/>
                    <a:pt x="935" y="1368"/>
                    <a:pt x="801" y="1201"/>
                  </a:cubicBezTo>
                  <a:cubicBezTo>
                    <a:pt x="762" y="1142"/>
                    <a:pt x="711" y="1121"/>
                    <a:pt x="656" y="1121"/>
                  </a:cubicBezTo>
                  <a:cubicBezTo>
                    <a:pt x="543" y="1121"/>
                    <a:pt x="411" y="1209"/>
                    <a:pt x="316" y="1250"/>
                  </a:cubicBezTo>
                  <a:lnTo>
                    <a:pt x="316" y="1250"/>
                  </a:lnTo>
                  <a:cubicBezTo>
                    <a:pt x="222" y="815"/>
                    <a:pt x="126" y="408"/>
                    <a:pt x="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20"/>
            <p:cNvSpPr/>
            <p:nvPr/>
          </p:nvSpPr>
          <p:spPr>
            <a:xfrm>
              <a:off x="5911675" y="532175"/>
              <a:ext cx="45075" cy="46825"/>
            </a:xfrm>
            <a:custGeom>
              <a:rect b="b" l="l" r="r" t="t"/>
              <a:pathLst>
                <a:path extrusionOk="0" h="1873" w="1803">
                  <a:moveTo>
                    <a:pt x="881" y="1"/>
                  </a:moveTo>
                  <a:cubicBezTo>
                    <a:pt x="675" y="1"/>
                    <a:pt x="471" y="69"/>
                    <a:pt x="334" y="205"/>
                  </a:cubicBezTo>
                  <a:cubicBezTo>
                    <a:pt x="68" y="472"/>
                    <a:pt x="1" y="839"/>
                    <a:pt x="134" y="1172"/>
                  </a:cubicBezTo>
                  <a:cubicBezTo>
                    <a:pt x="234" y="1506"/>
                    <a:pt x="535" y="1706"/>
                    <a:pt x="835" y="1873"/>
                  </a:cubicBezTo>
                  <a:lnTo>
                    <a:pt x="1502" y="1472"/>
                  </a:lnTo>
                  <a:cubicBezTo>
                    <a:pt x="1702" y="1272"/>
                    <a:pt x="1802" y="1005"/>
                    <a:pt x="1735" y="705"/>
                  </a:cubicBezTo>
                  <a:cubicBezTo>
                    <a:pt x="1702" y="472"/>
                    <a:pt x="1535" y="205"/>
                    <a:pt x="1302" y="105"/>
                  </a:cubicBezTo>
                  <a:cubicBezTo>
                    <a:pt x="1177" y="35"/>
                    <a:pt x="1028" y="1"/>
                    <a:pt x="881" y="1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20"/>
            <p:cNvSpPr/>
            <p:nvPr/>
          </p:nvSpPr>
          <p:spPr>
            <a:xfrm>
              <a:off x="5920025" y="553500"/>
              <a:ext cx="42225" cy="27175"/>
            </a:xfrm>
            <a:custGeom>
              <a:rect b="b" l="l" r="r" t="t"/>
              <a:pathLst>
                <a:path extrusionOk="0" h="1087" w="1689">
                  <a:moveTo>
                    <a:pt x="1545" y="1"/>
                  </a:moveTo>
                  <a:cubicBezTo>
                    <a:pt x="1529" y="1"/>
                    <a:pt x="1514" y="6"/>
                    <a:pt x="1501" y="19"/>
                  </a:cubicBezTo>
                  <a:cubicBezTo>
                    <a:pt x="1034" y="386"/>
                    <a:pt x="567" y="720"/>
                    <a:pt x="34" y="986"/>
                  </a:cubicBezTo>
                  <a:cubicBezTo>
                    <a:pt x="0" y="1020"/>
                    <a:pt x="34" y="1086"/>
                    <a:pt x="67" y="1086"/>
                  </a:cubicBezTo>
                  <a:cubicBezTo>
                    <a:pt x="668" y="853"/>
                    <a:pt x="1168" y="586"/>
                    <a:pt x="1635" y="152"/>
                  </a:cubicBezTo>
                  <a:cubicBezTo>
                    <a:pt x="1689" y="98"/>
                    <a:pt x="1612" y="1"/>
                    <a:pt x="154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20"/>
            <p:cNvSpPr/>
            <p:nvPr/>
          </p:nvSpPr>
          <p:spPr>
            <a:xfrm>
              <a:off x="6015350" y="661125"/>
              <a:ext cx="31325" cy="25750"/>
            </a:xfrm>
            <a:custGeom>
              <a:rect b="b" l="l" r="r" t="t"/>
              <a:pathLst>
                <a:path extrusionOk="0" h="1030" w="1253">
                  <a:moveTo>
                    <a:pt x="1158" y="0"/>
                  </a:moveTo>
                  <a:cubicBezTo>
                    <a:pt x="1124" y="0"/>
                    <a:pt x="1091" y="17"/>
                    <a:pt x="1091" y="50"/>
                  </a:cubicBezTo>
                  <a:cubicBezTo>
                    <a:pt x="1091" y="589"/>
                    <a:pt x="689" y="966"/>
                    <a:pt x="196" y="966"/>
                  </a:cubicBezTo>
                  <a:cubicBezTo>
                    <a:pt x="140" y="966"/>
                    <a:pt x="82" y="961"/>
                    <a:pt x="24" y="951"/>
                  </a:cubicBezTo>
                  <a:cubicBezTo>
                    <a:pt x="24" y="930"/>
                    <a:pt x="20" y="923"/>
                    <a:pt x="17" y="923"/>
                  </a:cubicBezTo>
                  <a:lnTo>
                    <a:pt x="17" y="923"/>
                  </a:lnTo>
                  <a:cubicBezTo>
                    <a:pt x="9" y="923"/>
                    <a:pt x="0" y="961"/>
                    <a:pt x="24" y="984"/>
                  </a:cubicBezTo>
                  <a:cubicBezTo>
                    <a:pt x="120" y="1015"/>
                    <a:pt x="216" y="1029"/>
                    <a:pt x="309" y="1029"/>
                  </a:cubicBezTo>
                  <a:cubicBezTo>
                    <a:pt x="825" y="1029"/>
                    <a:pt x="1253" y="588"/>
                    <a:pt x="1224" y="50"/>
                  </a:cubicBezTo>
                  <a:cubicBezTo>
                    <a:pt x="1224" y="17"/>
                    <a:pt x="1191" y="0"/>
                    <a:pt x="115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" name="Google Shape;112;p20"/>
          <p:cNvGrpSpPr/>
          <p:nvPr/>
        </p:nvGrpSpPr>
        <p:grpSpPr>
          <a:xfrm>
            <a:off x="5040878" y="1319831"/>
            <a:ext cx="584844" cy="728289"/>
            <a:chOff x="5277100" y="267575"/>
            <a:chExt cx="172175" cy="214404"/>
          </a:xfrm>
        </p:grpSpPr>
        <p:sp>
          <p:nvSpPr>
            <p:cNvPr id="113" name="Google Shape;113;p20"/>
            <p:cNvSpPr/>
            <p:nvPr/>
          </p:nvSpPr>
          <p:spPr>
            <a:xfrm>
              <a:off x="5279150" y="267575"/>
              <a:ext cx="170125" cy="159750"/>
            </a:xfrm>
            <a:custGeom>
              <a:rect b="b" l="l" r="r" t="t"/>
              <a:pathLst>
                <a:path extrusionOk="0" h="6390" w="6805">
                  <a:moveTo>
                    <a:pt x="3858" y="0"/>
                  </a:moveTo>
                  <a:cubicBezTo>
                    <a:pt x="3766" y="0"/>
                    <a:pt x="3670" y="8"/>
                    <a:pt x="3570" y="19"/>
                  </a:cubicBezTo>
                  <a:cubicBezTo>
                    <a:pt x="2236" y="252"/>
                    <a:pt x="1001" y="1253"/>
                    <a:pt x="501" y="2487"/>
                  </a:cubicBezTo>
                  <a:cubicBezTo>
                    <a:pt x="1" y="3755"/>
                    <a:pt x="234" y="5289"/>
                    <a:pt x="1068" y="6390"/>
                  </a:cubicBezTo>
                  <a:lnTo>
                    <a:pt x="5805" y="5756"/>
                  </a:lnTo>
                  <a:cubicBezTo>
                    <a:pt x="6272" y="5323"/>
                    <a:pt x="6472" y="4622"/>
                    <a:pt x="6272" y="3988"/>
                  </a:cubicBezTo>
                  <a:cubicBezTo>
                    <a:pt x="6072" y="3421"/>
                    <a:pt x="5505" y="2887"/>
                    <a:pt x="5738" y="2287"/>
                  </a:cubicBezTo>
                  <a:cubicBezTo>
                    <a:pt x="5938" y="1753"/>
                    <a:pt x="6739" y="1486"/>
                    <a:pt x="6772" y="919"/>
                  </a:cubicBezTo>
                  <a:cubicBezTo>
                    <a:pt x="6804" y="442"/>
                    <a:pt x="6320" y="116"/>
                    <a:pt x="5841" y="116"/>
                  </a:cubicBezTo>
                  <a:cubicBezTo>
                    <a:pt x="5818" y="116"/>
                    <a:pt x="5795" y="117"/>
                    <a:pt x="5772" y="119"/>
                  </a:cubicBezTo>
                  <a:cubicBezTo>
                    <a:pt x="5271" y="152"/>
                    <a:pt x="4904" y="486"/>
                    <a:pt x="4504" y="819"/>
                  </a:cubicBezTo>
                  <a:cubicBezTo>
                    <a:pt x="4704" y="619"/>
                    <a:pt x="4604" y="286"/>
                    <a:pt x="4337" y="119"/>
                  </a:cubicBezTo>
                  <a:cubicBezTo>
                    <a:pt x="4204" y="30"/>
                    <a:pt x="4041" y="0"/>
                    <a:pt x="385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20"/>
            <p:cNvSpPr/>
            <p:nvPr/>
          </p:nvSpPr>
          <p:spPr>
            <a:xfrm>
              <a:off x="5300000" y="303900"/>
              <a:ext cx="146800" cy="176175"/>
            </a:xfrm>
            <a:custGeom>
              <a:rect b="b" l="l" r="r" t="t"/>
              <a:pathLst>
                <a:path extrusionOk="0" h="7047" w="5872">
                  <a:moveTo>
                    <a:pt x="2903" y="0"/>
                  </a:moveTo>
                  <a:cubicBezTo>
                    <a:pt x="2903" y="33"/>
                    <a:pt x="2903" y="33"/>
                    <a:pt x="2869" y="33"/>
                  </a:cubicBezTo>
                  <a:cubicBezTo>
                    <a:pt x="1302" y="33"/>
                    <a:pt x="1" y="1301"/>
                    <a:pt x="1" y="2835"/>
                  </a:cubicBezTo>
                  <a:cubicBezTo>
                    <a:pt x="1" y="4801"/>
                    <a:pt x="281" y="7047"/>
                    <a:pt x="2285" y="7047"/>
                  </a:cubicBezTo>
                  <a:cubicBezTo>
                    <a:pt x="2355" y="7047"/>
                    <a:pt x="2428" y="7044"/>
                    <a:pt x="2502" y="7038"/>
                  </a:cubicBezTo>
                  <a:cubicBezTo>
                    <a:pt x="5738" y="6838"/>
                    <a:pt x="5872" y="5137"/>
                    <a:pt x="5805" y="4003"/>
                  </a:cubicBezTo>
                  <a:cubicBezTo>
                    <a:pt x="5771" y="2869"/>
                    <a:pt x="5304" y="33"/>
                    <a:pt x="2903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20"/>
            <p:cNvSpPr/>
            <p:nvPr/>
          </p:nvSpPr>
          <p:spPr>
            <a:xfrm>
              <a:off x="5277100" y="390625"/>
              <a:ext cx="37100" cy="50500"/>
            </a:xfrm>
            <a:custGeom>
              <a:rect b="b" l="l" r="r" t="t"/>
              <a:pathLst>
                <a:path extrusionOk="0" h="2020" w="1484">
                  <a:moveTo>
                    <a:pt x="817" y="0"/>
                  </a:moveTo>
                  <a:cubicBezTo>
                    <a:pt x="450" y="0"/>
                    <a:pt x="183" y="367"/>
                    <a:pt x="116" y="701"/>
                  </a:cubicBezTo>
                  <a:cubicBezTo>
                    <a:pt x="0" y="1310"/>
                    <a:pt x="464" y="2019"/>
                    <a:pt x="1091" y="2019"/>
                  </a:cubicBezTo>
                  <a:cubicBezTo>
                    <a:pt x="1185" y="2019"/>
                    <a:pt x="1283" y="2003"/>
                    <a:pt x="1384" y="1968"/>
                  </a:cubicBezTo>
                  <a:lnTo>
                    <a:pt x="1450" y="467"/>
                  </a:lnTo>
                  <a:cubicBezTo>
                    <a:pt x="1484" y="167"/>
                    <a:pt x="1017" y="0"/>
                    <a:pt x="817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20"/>
            <p:cNvSpPr/>
            <p:nvPr/>
          </p:nvSpPr>
          <p:spPr>
            <a:xfrm>
              <a:off x="5332425" y="378950"/>
              <a:ext cx="7625" cy="5575"/>
            </a:xfrm>
            <a:custGeom>
              <a:rect b="b" l="l" r="r" t="t"/>
              <a:pathLst>
                <a:path extrusionOk="0" h="223" w="305">
                  <a:moveTo>
                    <a:pt x="138" y="0"/>
                  </a:moveTo>
                  <a:cubicBezTo>
                    <a:pt x="105" y="0"/>
                    <a:pt x="71" y="34"/>
                    <a:pt x="71" y="34"/>
                  </a:cubicBezTo>
                  <a:cubicBezTo>
                    <a:pt x="1" y="128"/>
                    <a:pt x="80" y="222"/>
                    <a:pt x="168" y="222"/>
                  </a:cubicBezTo>
                  <a:cubicBezTo>
                    <a:pt x="204" y="222"/>
                    <a:pt x="242" y="206"/>
                    <a:pt x="271" y="167"/>
                  </a:cubicBezTo>
                  <a:cubicBezTo>
                    <a:pt x="305" y="100"/>
                    <a:pt x="271" y="0"/>
                    <a:pt x="17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20"/>
            <p:cNvSpPr/>
            <p:nvPr/>
          </p:nvSpPr>
          <p:spPr>
            <a:xfrm>
              <a:off x="5402100" y="368725"/>
              <a:ext cx="7175" cy="5450"/>
            </a:xfrm>
            <a:custGeom>
              <a:rect b="b" l="l" r="r" t="t"/>
              <a:pathLst>
                <a:path extrusionOk="0" h="218" w="287">
                  <a:moveTo>
                    <a:pt x="111" y="0"/>
                  </a:moveTo>
                  <a:cubicBezTo>
                    <a:pt x="0" y="0"/>
                    <a:pt x="0" y="218"/>
                    <a:pt x="111" y="218"/>
                  </a:cubicBezTo>
                  <a:cubicBezTo>
                    <a:pt x="124" y="218"/>
                    <a:pt x="138" y="215"/>
                    <a:pt x="153" y="209"/>
                  </a:cubicBezTo>
                  <a:cubicBezTo>
                    <a:pt x="286" y="176"/>
                    <a:pt x="286" y="42"/>
                    <a:pt x="153" y="9"/>
                  </a:cubicBezTo>
                  <a:cubicBezTo>
                    <a:pt x="138" y="3"/>
                    <a:pt x="124" y="0"/>
                    <a:pt x="11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20"/>
            <p:cNvSpPr/>
            <p:nvPr/>
          </p:nvSpPr>
          <p:spPr>
            <a:xfrm>
              <a:off x="5343575" y="414250"/>
              <a:ext cx="49650" cy="18650"/>
            </a:xfrm>
            <a:custGeom>
              <a:rect b="b" l="l" r="r" t="t"/>
              <a:pathLst>
                <a:path extrusionOk="0" h="746" w="1986">
                  <a:moveTo>
                    <a:pt x="79" y="0"/>
                  </a:moveTo>
                  <a:cubicBezTo>
                    <a:pt x="33" y="0"/>
                    <a:pt x="0" y="64"/>
                    <a:pt x="26" y="89"/>
                  </a:cubicBezTo>
                  <a:cubicBezTo>
                    <a:pt x="292" y="456"/>
                    <a:pt x="626" y="690"/>
                    <a:pt x="1060" y="723"/>
                  </a:cubicBezTo>
                  <a:cubicBezTo>
                    <a:pt x="1149" y="734"/>
                    <a:pt x="1267" y="745"/>
                    <a:pt x="1390" y="745"/>
                  </a:cubicBezTo>
                  <a:cubicBezTo>
                    <a:pt x="1634" y="745"/>
                    <a:pt x="1894" y="701"/>
                    <a:pt x="1960" y="523"/>
                  </a:cubicBezTo>
                  <a:cubicBezTo>
                    <a:pt x="1985" y="448"/>
                    <a:pt x="1935" y="410"/>
                    <a:pt x="1895" y="410"/>
                  </a:cubicBezTo>
                  <a:cubicBezTo>
                    <a:pt x="1881" y="410"/>
                    <a:pt x="1869" y="415"/>
                    <a:pt x="1860" y="423"/>
                  </a:cubicBezTo>
                  <a:cubicBezTo>
                    <a:pt x="1722" y="538"/>
                    <a:pt x="1520" y="574"/>
                    <a:pt x="1320" y="574"/>
                  </a:cubicBezTo>
                  <a:cubicBezTo>
                    <a:pt x="1231" y="574"/>
                    <a:pt x="1142" y="567"/>
                    <a:pt x="1060" y="556"/>
                  </a:cubicBezTo>
                  <a:cubicBezTo>
                    <a:pt x="659" y="523"/>
                    <a:pt x="359" y="289"/>
                    <a:pt x="126" y="23"/>
                  </a:cubicBezTo>
                  <a:cubicBezTo>
                    <a:pt x="110" y="7"/>
                    <a:pt x="94" y="0"/>
                    <a:pt x="7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20"/>
            <p:cNvSpPr/>
            <p:nvPr/>
          </p:nvSpPr>
          <p:spPr>
            <a:xfrm>
              <a:off x="5339200" y="410925"/>
              <a:ext cx="13375" cy="14325"/>
            </a:xfrm>
            <a:custGeom>
              <a:rect b="b" l="l" r="r" t="t"/>
              <a:pathLst>
                <a:path extrusionOk="0" h="573" w="535">
                  <a:moveTo>
                    <a:pt x="411" y="1"/>
                  </a:moveTo>
                  <a:cubicBezTo>
                    <a:pt x="311" y="1"/>
                    <a:pt x="219" y="78"/>
                    <a:pt x="167" y="156"/>
                  </a:cubicBezTo>
                  <a:cubicBezTo>
                    <a:pt x="67" y="256"/>
                    <a:pt x="67" y="389"/>
                    <a:pt x="34" y="523"/>
                  </a:cubicBezTo>
                  <a:cubicBezTo>
                    <a:pt x="0" y="556"/>
                    <a:pt x="0" y="573"/>
                    <a:pt x="13" y="573"/>
                  </a:cubicBezTo>
                  <a:cubicBezTo>
                    <a:pt x="26" y="573"/>
                    <a:pt x="51" y="556"/>
                    <a:pt x="67" y="523"/>
                  </a:cubicBezTo>
                  <a:cubicBezTo>
                    <a:pt x="67" y="389"/>
                    <a:pt x="134" y="322"/>
                    <a:pt x="201" y="222"/>
                  </a:cubicBezTo>
                  <a:cubicBezTo>
                    <a:pt x="301" y="156"/>
                    <a:pt x="367" y="89"/>
                    <a:pt x="501" y="89"/>
                  </a:cubicBezTo>
                  <a:cubicBezTo>
                    <a:pt x="534" y="89"/>
                    <a:pt x="534" y="22"/>
                    <a:pt x="501" y="22"/>
                  </a:cubicBezTo>
                  <a:cubicBezTo>
                    <a:pt x="471" y="7"/>
                    <a:pt x="441" y="1"/>
                    <a:pt x="41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20"/>
            <p:cNvSpPr/>
            <p:nvPr/>
          </p:nvSpPr>
          <p:spPr>
            <a:xfrm>
              <a:off x="5370050" y="365800"/>
              <a:ext cx="28375" cy="46700"/>
            </a:xfrm>
            <a:custGeom>
              <a:rect b="b" l="l" r="r" t="t"/>
              <a:pathLst>
                <a:path extrusionOk="0" h="1868" w="1135">
                  <a:moveTo>
                    <a:pt x="198" y="1146"/>
                  </a:moveTo>
                  <a:cubicBezTo>
                    <a:pt x="200" y="1150"/>
                    <a:pt x="201" y="1155"/>
                    <a:pt x="201" y="1160"/>
                  </a:cubicBezTo>
                  <a:cubicBezTo>
                    <a:pt x="200" y="1155"/>
                    <a:pt x="199" y="1151"/>
                    <a:pt x="198" y="1146"/>
                  </a:cubicBezTo>
                  <a:close/>
                  <a:moveTo>
                    <a:pt x="197" y="1"/>
                  </a:moveTo>
                  <a:cubicBezTo>
                    <a:pt x="184" y="1"/>
                    <a:pt x="167" y="9"/>
                    <a:pt x="167" y="26"/>
                  </a:cubicBezTo>
                  <a:cubicBezTo>
                    <a:pt x="67" y="393"/>
                    <a:pt x="1" y="793"/>
                    <a:pt x="101" y="1193"/>
                  </a:cubicBezTo>
                  <a:cubicBezTo>
                    <a:pt x="101" y="1227"/>
                    <a:pt x="167" y="1227"/>
                    <a:pt x="167" y="1227"/>
                  </a:cubicBezTo>
                  <a:cubicBezTo>
                    <a:pt x="291" y="1165"/>
                    <a:pt x="528" y="990"/>
                    <a:pt x="721" y="990"/>
                  </a:cubicBezTo>
                  <a:cubicBezTo>
                    <a:pt x="737" y="990"/>
                    <a:pt x="753" y="991"/>
                    <a:pt x="768" y="993"/>
                  </a:cubicBezTo>
                  <a:cubicBezTo>
                    <a:pt x="968" y="1027"/>
                    <a:pt x="901" y="1160"/>
                    <a:pt x="801" y="1227"/>
                  </a:cubicBezTo>
                  <a:cubicBezTo>
                    <a:pt x="634" y="1460"/>
                    <a:pt x="468" y="1627"/>
                    <a:pt x="268" y="1727"/>
                  </a:cubicBezTo>
                  <a:cubicBezTo>
                    <a:pt x="181" y="1785"/>
                    <a:pt x="244" y="1867"/>
                    <a:pt x="306" y="1867"/>
                  </a:cubicBezTo>
                  <a:cubicBezTo>
                    <a:pt x="315" y="1867"/>
                    <a:pt x="325" y="1865"/>
                    <a:pt x="334" y="1861"/>
                  </a:cubicBezTo>
                  <a:cubicBezTo>
                    <a:pt x="568" y="1694"/>
                    <a:pt x="768" y="1527"/>
                    <a:pt x="935" y="1327"/>
                  </a:cubicBezTo>
                  <a:cubicBezTo>
                    <a:pt x="1001" y="1227"/>
                    <a:pt x="1135" y="1060"/>
                    <a:pt x="1101" y="960"/>
                  </a:cubicBezTo>
                  <a:cubicBezTo>
                    <a:pt x="1062" y="861"/>
                    <a:pt x="975" y="824"/>
                    <a:pt x="869" y="824"/>
                  </a:cubicBezTo>
                  <a:cubicBezTo>
                    <a:pt x="647" y="824"/>
                    <a:pt x="340" y="984"/>
                    <a:pt x="189" y="1087"/>
                  </a:cubicBezTo>
                  <a:lnTo>
                    <a:pt x="189" y="1087"/>
                  </a:lnTo>
                  <a:cubicBezTo>
                    <a:pt x="134" y="740"/>
                    <a:pt x="139" y="369"/>
                    <a:pt x="201" y="26"/>
                  </a:cubicBezTo>
                  <a:cubicBezTo>
                    <a:pt x="218" y="9"/>
                    <a:pt x="209" y="1"/>
                    <a:pt x="19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20"/>
            <p:cNvSpPr/>
            <p:nvPr/>
          </p:nvSpPr>
          <p:spPr>
            <a:xfrm>
              <a:off x="5330901" y="471504"/>
              <a:ext cx="73400" cy="10475"/>
            </a:xfrm>
            <a:custGeom>
              <a:rect b="b" l="l" r="r" t="t"/>
              <a:pathLst>
                <a:path extrusionOk="0" h="419" w="2936">
                  <a:moveTo>
                    <a:pt x="2869" y="1"/>
                  </a:moveTo>
                  <a:cubicBezTo>
                    <a:pt x="2351" y="197"/>
                    <a:pt x="1843" y="298"/>
                    <a:pt x="1333" y="298"/>
                  </a:cubicBezTo>
                  <a:cubicBezTo>
                    <a:pt x="892" y="298"/>
                    <a:pt x="450" y="222"/>
                    <a:pt x="1" y="67"/>
                  </a:cubicBezTo>
                  <a:lnTo>
                    <a:pt x="1" y="101"/>
                  </a:lnTo>
                  <a:cubicBezTo>
                    <a:pt x="435" y="310"/>
                    <a:pt x="916" y="418"/>
                    <a:pt x="1398" y="418"/>
                  </a:cubicBezTo>
                  <a:cubicBezTo>
                    <a:pt x="1916" y="418"/>
                    <a:pt x="2436" y="293"/>
                    <a:pt x="2903" y="34"/>
                  </a:cubicBezTo>
                  <a:cubicBezTo>
                    <a:pt x="2936" y="34"/>
                    <a:pt x="2903" y="1"/>
                    <a:pt x="286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2" name="Google Shape;122;p20"/>
          <p:cNvSpPr txBox="1"/>
          <p:nvPr/>
        </p:nvSpPr>
        <p:spPr>
          <a:xfrm>
            <a:off x="587025" y="2369338"/>
            <a:ext cx="27150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Facilitated</a:t>
            </a:r>
            <a:r>
              <a:rPr b="1" lang="en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Training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1 - 3 Days</a:t>
            </a:r>
            <a:endParaRPr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123;p20"/>
          <p:cNvSpPr txBox="1"/>
          <p:nvPr/>
        </p:nvSpPr>
        <p:spPr>
          <a:xfrm>
            <a:off x="4229525" y="2369350"/>
            <a:ext cx="4194300" cy="7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Structured On-the-job Training</a:t>
            </a:r>
            <a:endParaRPr b="1">
              <a:solidFill>
                <a:srgbClr val="19191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3 to 6 months</a:t>
            </a:r>
            <a:endParaRPr>
              <a:solidFill>
                <a:srgbClr val="19191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24" name="Google Shape;124;p20"/>
          <p:cNvGrpSpPr/>
          <p:nvPr/>
        </p:nvGrpSpPr>
        <p:grpSpPr>
          <a:xfrm flipH="1">
            <a:off x="3674388" y="3319600"/>
            <a:ext cx="742225" cy="1554100"/>
            <a:chOff x="7561625" y="125650"/>
            <a:chExt cx="742225" cy="1554100"/>
          </a:xfrm>
        </p:grpSpPr>
        <p:sp>
          <p:nvSpPr>
            <p:cNvPr id="125" name="Google Shape;125;p20"/>
            <p:cNvSpPr/>
            <p:nvPr/>
          </p:nvSpPr>
          <p:spPr>
            <a:xfrm>
              <a:off x="7741750" y="125650"/>
              <a:ext cx="170125" cy="159750"/>
            </a:xfrm>
            <a:custGeom>
              <a:rect b="b" l="l" r="r" t="t"/>
              <a:pathLst>
                <a:path extrusionOk="0" h="6390" w="6805">
                  <a:moveTo>
                    <a:pt x="3858" y="0"/>
                  </a:moveTo>
                  <a:cubicBezTo>
                    <a:pt x="3766" y="0"/>
                    <a:pt x="3670" y="8"/>
                    <a:pt x="3570" y="19"/>
                  </a:cubicBezTo>
                  <a:cubicBezTo>
                    <a:pt x="2236" y="252"/>
                    <a:pt x="1001" y="1253"/>
                    <a:pt x="501" y="2487"/>
                  </a:cubicBezTo>
                  <a:cubicBezTo>
                    <a:pt x="1" y="3755"/>
                    <a:pt x="234" y="5289"/>
                    <a:pt x="1068" y="6390"/>
                  </a:cubicBezTo>
                  <a:lnTo>
                    <a:pt x="5805" y="5756"/>
                  </a:lnTo>
                  <a:cubicBezTo>
                    <a:pt x="6272" y="5323"/>
                    <a:pt x="6472" y="4622"/>
                    <a:pt x="6272" y="3988"/>
                  </a:cubicBezTo>
                  <a:cubicBezTo>
                    <a:pt x="6072" y="3421"/>
                    <a:pt x="5505" y="2887"/>
                    <a:pt x="5738" y="2287"/>
                  </a:cubicBezTo>
                  <a:cubicBezTo>
                    <a:pt x="5938" y="1753"/>
                    <a:pt x="6739" y="1486"/>
                    <a:pt x="6772" y="919"/>
                  </a:cubicBezTo>
                  <a:cubicBezTo>
                    <a:pt x="6804" y="442"/>
                    <a:pt x="6320" y="116"/>
                    <a:pt x="5841" y="116"/>
                  </a:cubicBezTo>
                  <a:cubicBezTo>
                    <a:pt x="5818" y="116"/>
                    <a:pt x="5795" y="117"/>
                    <a:pt x="5772" y="119"/>
                  </a:cubicBezTo>
                  <a:cubicBezTo>
                    <a:pt x="5271" y="152"/>
                    <a:pt x="4904" y="486"/>
                    <a:pt x="4504" y="819"/>
                  </a:cubicBezTo>
                  <a:cubicBezTo>
                    <a:pt x="4704" y="619"/>
                    <a:pt x="4604" y="286"/>
                    <a:pt x="4337" y="119"/>
                  </a:cubicBezTo>
                  <a:cubicBezTo>
                    <a:pt x="4204" y="30"/>
                    <a:pt x="4041" y="0"/>
                    <a:pt x="385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20"/>
            <p:cNvSpPr/>
            <p:nvPr/>
          </p:nvSpPr>
          <p:spPr>
            <a:xfrm>
              <a:off x="8016125" y="1526275"/>
              <a:ext cx="194325" cy="146800"/>
            </a:xfrm>
            <a:custGeom>
              <a:rect b="b" l="l" r="r" t="t"/>
              <a:pathLst>
                <a:path extrusionOk="0" h="5872" w="7773">
                  <a:moveTo>
                    <a:pt x="2936" y="0"/>
                  </a:moveTo>
                  <a:lnTo>
                    <a:pt x="0" y="2302"/>
                  </a:lnTo>
                  <a:lnTo>
                    <a:pt x="1635" y="5871"/>
                  </a:lnTo>
                  <a:lnTo>
                    <a:pt x="7772" y="2469"/>
                  </a:lnTo>
                  <a:lnTo>
                    <a:pt x="3970" y="2302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20"/>
            <p:cNvSpPr/>
            <p:nvPr/>
          </p:nvSpPr>
          <p:spPr>
            <a:xfrm>
              <a:off x="7561625" y="1505425"/>
              <a:ext cx="145975" cy="174325"/>
            </a:xfrm>
            <a:custGeom>
              <a:rect b="b" l="l" r="r" t="t"/>
              <a:pathLst>
                <a:path extrusionOk="0" h="6973" w="5839">
                  <a:moveTo>
                    <a:pt x="2436" y="1"/>
                  </a:moveTo>
                  <a:lnTo>
                    <a:pt x="1" y="3136"/>
                  </a:lnTo>
                  <a:lnTo>
                    <a:pt x="5838" y="6972"/>
                  </a:lnTo>
                  <a:lnTo>
                    <a:pt x="5838" y="6972"/>
                  </a:lnTo>
                  <a:lnTo>
                    <a:pt x="4270" y="3503"/>
                  </a:lnTo>
                  <a:lnTo>
                    <a:pt x="5771" y="1568"/>
                  </a:lnTo>
                  <a:lnTo>
                    <a:pt x="2436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20"/>
            <p:cNvSpPr/>
            <p:nvPr/>
          </p:nvSpPr>
          <p:spPr>
            <a:xfrm>
              <a:off x="7604050" y="907500"/>
              <a:ext cx="92700" cy="138450"/>
            </a:xfrm>
            <a:custGeom>
              <a:rect b="b" l="l" r="r" t="t"/>
              <a:pathLst>
                <a:path extrusionOk="0" h="5538" w="3708">
                  <a:moveTo>
                    <a:pt x="2073" y="0"/>
                  </a:moveTo>
                  <a:cubicBezTo>
                    <a:pt x="2073" y="0"/>
                    <a:pt x="639" y="1868"/>
                    <a:pt x="305" y="3003"/>
                  </a:cubicBezTo>
                  <a:cubicBezTo>
                    <a:pt x="0" y="4039"/>
                    <a:pt x="85" y="4825"/>
                    <a:pt x="230" y="4825"/>
                  </a:cubicBezTo>
                  <a:cubicBezTo>
                    <a:pt x="243" y="4825"/>
                    <a:pt x="257" y="4818"/>
                    <a:pt x="272" y="4804"/>
                  </a:cubicBezTo>
                  <a:cubicBezTo>
                    <a:pt x="431" y="4645"/>
                    <a:pt x="468" y="3124"/>
                    <a:pt x="760" y="3124"/>
                  </a:cubicBezTo>
                  <a:cubicBezTo>
                    <a:pt x="774" y="3124"/>
                    <a:pt x="790" y="3128"/>
                    <a:pt x="805" y="3136"/>
                  </a:cubicBezTo>
                  <a:cubicBezTo>
                    <a:pt x="1139" y="3303"/>
                    <a:pt x="205" y="5404"/>
                    <a:pt x="872" y="5538"/>
                  </a:cubicBezTo>
                  <a:cubicBezTo>
                    <a:pt x="872" y="5538"/>
                    <a:pt x="972" y="5071"/>
                    <a:pt x="1106" y="4570"/>
                  </a:cubicBezTo>
                  <a:cubicBezTo>
                    <a:pt x="1195" y="4126"/>
                    <a:pt x="1336" y="3470"/>
                    <a:pt x="1530" y="3470"/>
                  </a:cubicBezTo>
                  <a:cubicBezTo>
                    <a:pt x="1555" y="3470"/>
                    <a:pt x="1580" y="3481"/>
                    <a:pt x="1606" y="3503"/>
                  </a:cubicBezTo>
                  <a:cubicBezTo>
                    <a:pt x="1873" y="3670"/>
                    <a:pt x="1072" y="5238"/>
                    <a:pt x="1306" y="5338"/>
                  </a:cubicBezTo>
                  <a:cubicBezTo>
                    <a:pt x="1309" y="5338"/>
                    <a:pt x="1313" y="5338"/>
                    <a:pt x="1317" y="5338"/>
                  </a:cubicBezTo>
                  <a:cubicBezTo>
                    <a:pt x="1586" y="5338"/>
                    <a:pt x="2077" y="4159"/>
                    <a:pt x="2373" y="3336"/>
                  </a:cubicBezTo>
                  <a:cubicBezTo>
                    <a:pt x="2497" y="2894"/>
                    <a:pt x="2611" y="2743"/>
                    <a:pt x="2687" y="2743"/>
                  </a:cubicBezTo>
                  <a:cubicBezTo>
                    <a:pt x="2753" y="2743"/>
                    <a:pt x="2789" y="2862"/>
                    <a:pt x="2773" y="3003"/>
                  </a:cubicBezTo>
                  <a:cubicBezTo>
                    <a:pt x="2740" y="3236"/>
                    <a:pt x="2306" y="4037"/>
                    <a:pt x="2540" y="4070"/>
                  </a:cubicBezTo>
                  <a:cubicBezTo>
                    <a:pt x="2546" y="4072"/>
                    <a:pt x="2552" y="4073"/>
                    <a:pt x="2559" y="4073"/>
                  </a:cubicBezTo>
                  <a:cubicBezTo>
                    <a:pt x="2778" y="4073"/>
                    <a:pt x="3379" y="3052"/>
                    <a:pt x="3541" y="2502"/>
                  </a:cubicBezTo>
                  <a:cubicBezTo>
                    <a:pt x="3641" y="1902"/>
                    <a:pt x="3407" y="901"/>
                    <a:pt x="3574" y="668"/>
                  </a:cubicBezTo>
                  <a:cubicBezTo>
                    <a:pt x="3707" y="401"/>
                    <a:pt x="2073" y="0"/>
                    <a:pt x="2073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20"/>
            <p:cNvSpPr/>
            <p:nvPr/>
          </p:nvSpPr>
          <p:spPr>
            <a:xfrm>
              <a:off x="8178725" y="540725"/>
              <a:ext cx="125125" cy="87425"/>
            </a:xfrm>
            <a:custGeom>
              <a:rect b="b" l="l" r="r" t="t"/>
              <a:pathLst>
                <a:path extrusionOk="0" h="3497" w="5005">
                  <a:moveTo>
                    <a:pt x="4053" y="0"/>
                  </a:moveTo>
                  <a:cubicBezTo>
                    <a:pt x="3759" y="0"/>
                    <a:pt x="2936" y="547"/>
                    <a:pt x="2403" y="962"/>
                  </a:cubicBezTo>
                  <a:cubicBezTo>
                    <a:pt x="2134" y="1145"/>
                    <a:pt x="1979" y="1209"/>
                    <a:pt x="1903" y="1209"/>
                  </a:cubicBezTo>
                  <a:cubicBezTo>
                    <a:pt x="1799" y="1209"/>
                    <a:pt x="1840" y="1091"/>
                    <a:pt x="1936" y="995"/>
                  </a:cubicBezTo>
                  <a:cubicBezTo>
                    <a:pt x="2102" y="828"/>
                    <a:pt x="2770" y="495"/>
                    <a:pt x="2636" y="328"/>
                  </a:cubicBezTo>
                  <a:cubicBezTo>
                    <a:pt x="2619" y="311"/>
                    <a:pt x="2588" y="303"/>
                    <a:pt x="2547" y="303"/>
                  </a:cubicBezTo>
                  <a:cubicBezTo>
                    <a:pt x="2259" y="303"/>
                    <a:pt x="1456" y="674"/>
                    <a:pt x="1135" y="995"/>
                  </a:cubicBezTo>
                  <a:cubicBezTo>
                    <a:pt x="768" y="1329"/>
                    <a:pt x="435" y="2196"/>
                    <a:pt x="168" y="2296"/>
                  </a:cubicBezTo>
                  <a:cubicBezTo>
                    <a:pt x="1" y="2396"/>
                    <a:pt x="968" y="3497"/>
                    <a:pt x="968" y="3497"/>
                  </a:cubicBezTo>
                  <a:cubicBezTo>
                    <a:pt x="968" y="3497"/>
                    <a:pt x="2936" y="2830"/>
                    <a:pt x="3770" y="2196"/>
                  </a:cubicBezTo>
                  <a:cubicBezTo>
                    <a:pt x="4604" y="1529"/>
                    <a:pt x="4904" y="895"/>
                    <a:pt x="4671" y="895"/>
                  </a:cubicBezTo>
                  <a:cubicBezTo>
                    <a:pt x="4492" y="955"/>
                    <a:pt x="3778" y="1869"/>
                    <a:pt x="3511" y="1869"/>
                  </a:cubicBezTo>
                  <a:cubicBezTo>
                    <a:pt x="3479" y="1869"/>
                    <a:pt x="3454" y="1857"/>
                    <a:pt x="3437" y="1829"/>
                  </a:cubicBezTo>
                  <a:cubicBezTo>
                    <a:pt x="3270" y="1529"/>
                    <a:pt x="5004" y="461"/>
                    <a:pt x="4604" y="61"/>
                  </a:cubicBezTo>
                  <a:lnTo>
                    <a:pt x="4604" y="61"/>
                  </a:lnTo>
                  <a:cubicBezTo>
                    <a:pt x="4604" y="61"/>
                    <a:pt x="4271" y="328"/>
                    <a:pt x="3937" y="661"/>
                  </a:cubicBezTo>
                  <a:cubicBezTo>
                    <a:pt x="3666" y="905"/>
                    <a:pt x="3286" y="1258"/>
                    <a:pt x="3099" y="1258"/>
                  </a:cubicBezTo>
                  <a:cubicBezTo>
                    <a:pt x="3055" y="1258"/>
                    <a:pt x="3022" y="1239"/>
                    <a:pt x="3003" y="1195"/>
                  </a:cubicBezTo>
                  <a:cubicBezTo>
                    <a:pt x="2936" y="928"/>
                    <a:pt x="4304" y="194"/>
                    <a:pt x="4137" y="28"/>
                  </a:cubicBezTo>
                  <a:cubicBezTo>
                    <a:pt x="4119" y="9"/>
                    <a:pt x="4090" y="0"/>
                    <a:pt x="4053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20"/>
            <p:cNvSpPr/>
            <p:nvPr/>
          </p:nvSpPr>
          <p:spPr>
            <a:xfrm>
              <a:off x="8217925" y="565575"/>
              <a:ext cx="16800" cy="43625"/>
            </a:xfrm>
            <a:custGeom>
              <a:rect b="b" l="l" r="r" t="t"/>
              <a:pathLst>
                <a:path extrusionOk="0" h="1745" w="672">
                  <a:moveTo>
                    <a:pt x="401" y="1"/>
                  </a:moveTo>
                  <a:cubicBezTo>
                    <a:pt x="234" y="134"/>
                    <a:pt x="101" y="234"/>
                    <a:pt x="1" y="401"/>
                  </a:cubicBezTo>
                  <a:cubicBezTo>
                    <a:pt x="1" y="468"/>
                    <a:pt x="1" y="501"/>
                    <a:pt x="34" y="501"/>
                  </a:cubicBezTo>
                  <a:cubicBezTo>
                    <a:pt x="534" y="735"/>
                    <a:pt x="201" y="1302"/>
                    <a:pt x="34" y="1635"/>
                  </a:cubicBezTo>
                  <a:cubicBezTo>
                    <a:pt x="11" y="1682"/>
                    <a:pt x="52" y="1745"/>
                    <a:pt x="102" y="1745"/>
                  </a:cubicBezTo>
                  <a:cubicBezTo>
                    <a:pt x="124" y="1745"/>
                    <a:pt x="147" y="1733"/>
                    <a:pt x="167" y="1702"/>
                  </a:cubicBezTo>
                  <a:cubicBezTo>
                    <a:pt x="420" y="1355"/>
                    <a:pt x="672" y="651"/>
                    <a:pt x="192" y="406"/>
                  </a:cubicBezTo>
                  <a:lnTo>
                    <a:pt x="192" y="406"/>
                  </a:lnTo>
                  <a:cubicBezTo>
                    <a:pt x="245" y="267"/>
                    <a:pt x="289" y="151"/>
                    <a:pt x="434" y="34"/>
                  </a:cubicBezTo>
                  <a:lnTo>
                    <a:pt x="401" y="1"/>
                  </a:ln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20"/>
            <p:cNvSpPr/>
            <p:nvPr/>
          </p:nvSpPr>
          <p:spPr>
            <a:xfrm>
              <a:off x="7863500" y="390200"/>
              <a:ext cx="351125" cy="313250"/>
            </a:xfrm>
            <a:custGeom>
              <a:rect b="b" l="l" r="r" t="t"/>
              <a:pathLst>
                <a:path extrusionOk="0" h="12530" w="14045">
                  <a:moveTo>
                    <a:pt x="700" y="0"/>
                  </a:moveTo>
                  <a:cubicBezTo>
                    <a:pt x="612" y="0"/>
                    <a:pt x="524" y="4"/>
                    <a:pt x="435" y="11"/>
                  </a:cubicBezTo>
                  <a:cubicBezTo>
                    <a:pt x="435" y="11"/>
                    <a:pt x="1" y="3513"/>
                    <a:pt x="1002" y="8717"/>
                  </a:cubicBezTo>
                  <a:cubicBezTo>
                    <a:pt x="1594" y="11799"/>
                    <a:pt x="3474" y="12529"/>
                    <a:pt x="5164" y="12529"/>
                  </a:cubicBezTo>
                  <a:cubicBezTo>
                    <a:pt x="6329" y="12529"/>
                    <a:pt x="7403" y="12183"/>
                    <a:pt x="7907" y="12020"/>
                  </a:cubicBezTo>
                  <a:cubicBezTo>
                    <a:pt x="9174" y="11586"/>
                    <a:pt x="14044" y="9818"/>
                    <a:pt x="14044" y="9818"/>
                  </a:cubicBezTo>
                  <a:lnTo>
                    <a:pt x="12577" y="6416"/>
                  </a:lnTo>
                  <a:cubicBezTo>
                    <a:pt x="12577" y="6416"/>
                    <a:pt x="9574" y="7516"/>
                    <a:pt x="6205" y="8217"/>
                  </a:cubicBezTo>
                  <a:cubicBezTo>
                    <a:pt x="6177" y="8223"/>
                    <a:pt x="6149" y="8226"/>
                    <a:pt x="6120" y="8226"/>
                  </a:cubicBezTo>
                  <a:cubicBezTo>
                    <a:pt x="5189" y="8226"/>
                    <a:pt x="4389" y="5074"/>
                    <a:pt x="3904" y="2646"/>
                  </a:cubicBezTo>
                  <a:cubicBezTo>
                    <a:pt x="3588" y="1099"/>
                    <a:pt x="2256" y="0"/>
                    <a:pt x="700" y="0"/>
                  </a:cubicBezTo>
                  <a:close/>
                </a:path>
              </a:pathLst>
            </a:custGeom>
            <a:solidFill>
              <a:srgbClr val="7A6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20"/>
            <p:cNvSpPr/>
            <p:nvPr/>
          </p:nvSpPr>
          <p:spPr>
            <a:xfrm>
              <a:off x="7582475" y="784075"/>
              <a:ext cx="386975" cy="816450"/>
            </a:xfrm>
            <a:custGeom>
              <a:rect b="b" l="l" r="r" t="t"/>
              <a:pathLst>
                <a:path extrusionOk="0" h="32658" w="15479">
                  <a:moveTo>
                    <a:pt x="10808" y="1"/>
                  </a:moveTo>
                  <a:cubicBezTo>
                    <a:pt x="7940" y="13177"/>
                    <a:pt x="1" y="29989"/>
                    <a:pt x="1" y="29989"/>
                  </a:cubicBezTo>
                  <a:lnTo>
                    <a:pt x="4370" y="32657"/>
                  </a:lnTo>
                  <a:cubicBezTo>
                    <a:pt x="14578" y="12576"/>
                    <a:pt x="15478" y="701"/>
                    <a:pt x="15478" y="701"/>
                  </a:cubicBezTo>
                  <a:lnTo>
                    <a:pt x="10808" y="1"/>
                  </a:lnTo>
                  <a:close/>
                </a:path>
              </a:pathLst>
            </a:custGeom>
            <a:solidFill>
              <a:srgbClr val="AA4A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20"/>
            <p:cNvSpPr/>
            <p:nvPr/>
          </p:nvSpPr>
          <p:spPr>
            <a:xfrm>
              <a:off x="7697550" y="749050"/>
              <a:ext cx="422825" cy="871475"/>
            </a:xfrm>
            <a:custGeom>
              <a:rect b="b" l="l" r="r" t="t"/>
              <a:pathLst>
                <a:path extrusionOk="0" h="34859" w="16913">
                  <a:moveTo>
                    <a:pt x="6839" y="1"/>
                  </a:moveTo>
                  <a:lnTo>
                    <a:pt x="1" y="2336"/>
                  </a:lnTo>
                  <a:cubicBezTo>
                    <a:pt x="1" y="2336"/>
                    <a:pt x="3804" y="19881"/>
                    <a:pt x="12977" y="34859"/>
                  </a:cubicBezTo>
                  <a:lnTo>
                    <a:pt x="16913" y="32724"/>
                  </a:lnTo>
                  <a:cubicBezTo>
                    <a:pt x="16913" y="32724"/>
                    <a:pt x="6505" y="10908"/>
                    <a:pt x="6839" y="1"/>
                  </a:cubicBez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20"/>
            <p:cNvSpPr/>
            <p:nvPr/>
          </p:nvSpPr>
          <p:spPr>
            <a:xfrm>
              <a:off x="7699225" y="386300"/>
              <a:ext cx="269375" cy="432825"/>
            </a:xfrm>
            <a:custGeom>
              <a:rect b="b" l="l" r="r" t="t"/>
              <a:pathLst>
                <a:path extrusionOk="0" h="17313" w="10775">
                  <a:moveTo>
                    <a:pt x="5738" y="0"/>
                  </a:moveTo>
                  <a:cubicBezTo>
                    <a:pt x="5738" y="0"/>
                    <a:pt x="401" y="134"/>
                    <a:pt x="301" y="5304"/>
                  </a:cubicBezTo>
                  <a:cubicBezTo>
                    <a:pt x="234" y="10474"/>
                    <a:pt x="1" y="17313"/>
                    <a:pt x="1" y="17313"/>
                  </a:cubicBezTo>
                  <a:lnTo>
                    <a:pt x="10775" y="16645"/>
                  </a:lnTo>
                  <a:lnTo>
                    <a:pt x="10775" y="4970"/>
                  </a:lnTo>
                  <a:cubicBezTo>
                    <a:pt x="10775" y="2302"/>
                    <a:pt x="8640" y="34"/>
                    <a:pt x="5971" y="0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20"/>
            <p:cNvSpPr/>
            <p:nvPr/>
          </p:nvSpPr>
          <p:spPr>
            <a:xfrm>
              <a:off x="7762600" y="161975"/>
              <a:ext cx="146800" cy="176175"/>
            </a:xfrm>
            <a:custGeom>
              <a:rect b="b" l="l" r="r" t="t"/>
              <a:pathLst>
                <a:path extrusionOk="0" h="7047" w="5872">
                  <a:moveTo>
                    <a:pt x="2903" y="0"/>
                  </a:moveTo>
                  <a:cubicBezTo>
                    <a:pt x="2903" y="33"/>
                    <a:pt x="2903" y="33"/>
                    <a:pt x="2869" y="33"/>
                  </a:cubicBezTo>
                  <a:cubicBezTo>
                    <a:pt x="1302" y="33"/>
                    <a:pt x="1" y="1301"/>
                    <a:pt x="1" y="2835"/>
                  </a:cubicBezTo>
                  <a:cubicBezTo>
                    <a:pt x="1" y="4801"/>
                    <a:pt x="281" y="7047"/>
                    <a:pt x="2285" y="7047"/>
                  </a:cubicBezTo>
                  <a:cubicBezTo>
                    <a:pt x="2355" y="7047"/>
                    <a:pt x="2428" y="7044"/>
                    <a:pt x="2502" y="7038"/>
                  </a:cubicBezTo>
                  <a:cubicBezTo>
                    <a:pt x="5738" y="6838"/>
                    <a:pt x="5872" y="5137"/>
                    <a:pt x="5805" y="4003"/>
                  </a:cubicBezTo>
                  <a:cubicBezTo>
                    <a:pt x="5771" y="2869"/>
                    <a:pt x="5304" y="33"/>
                    <a:pt x="2903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20"/>
            <p:cNvSpPr/>
            <p:nvPr/>
          </p:nvSpPr>
          <p:spPr>
            <a:xfrm>
              <a:off x="7790950" y="322925"/>
              <a:ext cx="87600" cy="119075"/>
            </a:xfrm>
            <a:custGeom>
              <a:rect b="b" l="l" r="r" t="t"/>
              <a:pathLst>
                <a:path extrusionOk="0" h="4763" w="3504">
                  <a:moveTo>
                    <a:pt x="3303" y="0"/>
                  </a:moveTo>
                  <a:lnTo>
                    <a:pt x="1" y="200"/>
                  </a:lnTo>
                  <a:lnTo>
                    <a:pt x="301" y="3336"/>
                  </a:lnTo>
                  <a:cubicBezTo>
                    <a:pt x="391" y="4143"/>
                    <a:pt x="1070" y="4762"/>
                    <a:pt x="1858" y="4762"/>
                  </a:cubicBezTo>
                  <a:cubicBezTo>
                    <a:pt x="1949" y="4762"/>
                    <a:pt x="2042" y="4754"/>
                    <a:pt x="2136" y="4737"/>
                  </a:cubicBezTo>
                  <a:cubicBezTo>
                    <a:pt x="2936" y="4603"/>
                    <a:pt x="3503" y="3903"/>
                    <a:pt x="3470" y="3069"/>
                  </a:cubicBezTo>
                  <a:lnTo>
                    <a:pt x="3303" y="0"/>
                  </a:ln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20"/>
            <p:cNvSpPr/>
            <p:nvPr/>
          </p:nvSpPr>
          <p:spPr>
            <a:xfrm>
              <a:off x="7739700" y="248700"/>
              <a:ext cx="37100" cy="50500"/>
            </a:xfrm>
            <a:custGeom>
              <a:rect b="b" l="l" r="r" t="t"/>
              <a:pathLst>
                <a:path extrusionOk="0" h="2020" w="1484">
                  <a:moveTo>
                    <a:pt x="817" y="0"/>
                  </a:moveTo>
                  <a:cubicBezTo>
                    <a:pt x="450" y="0"/>
                    <a:pt x="183" y="367"/>
                    <a:pt x="116" y="701"/>
                  </a:cubicBezTo>
                  <a:cubicBezTo>
                    <a:pt x="0" y="1310"/>
                    <a:pt x="464" y="2019"/>
                    <a:pt x="1091" y="2019"/>
                  </a:cubicBezTo>
                  <a:cubicBezTo>
                    <a:pt x="1185" y="2019"/>
                    <a:pt x="1283" y="2003"/>
                    <a:pt x="1384" y="1968"/>
                  </a:cubicBezTo>
                  <a:lnTo>
                    <a:pt x="1450" y="467"/>
                  </a:lnTo>
                  <a:cubicBezTo>
                    <a:pt x="1484" y="167"/>
                    <a:pt x="1017" y="0"/>
                    <a:pt x="817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20"/>
            <p:cNvSpPr/>
            <p:nvPr/>
          </p:nvSpPr>
          <p:spPr>
            <a:xfrm>
              <a:off x="7795025" y="237025"/>
              <a:ext cx="7625" cy="5575"/>
            </a:xfrm>
            <a:custGeom>
              <a:rect b="b" l="l" r="r" t="t"/>
              <a:pathLst>
                <a:path extrusionOk="0" h="223" w="305">
                  <a:moveTo>
                    <a:pt x="138" y="0"/>
                  </a:moveTo>
                  <a:cubicBezTo>
                    <a:pt x="105" y="0"/>
                    <a:pt x="71" y="34"/>
                    <a:pt x="71" y="34"/>
                  </a:cubicBezTo>
                  <a:cubicBezTo>
                    <a:pt x="1" y="128"/>
                    <a:pt x="80" y="222"/>
                    <a:pt x="168" y="222"/>
                  </a:cubicBezTo>
                  <a:cubicBezTo>
                    <a:pt x="204" y="222"/>
                    <a:pt x="242" y="206"/>
                    <a:pt x="271" y="167"/>
                  </a:cubicBezTo>
                  <a:cubicBezTo>
                    <a:pt x="305" y="100"/>
                    <a:pt x="271" y="0"/>
                    <a:pt x="17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20"/>
            <p:cNvSpPr/>
            <p:nvPr/>
          </p:nvSpPr>
          <p:spPr>
            <a:xfrm>
              <a:off x="7864700" y="226800"/>
              <a:ext cx="7175" cy="5450"/>
            </a:xfrm>
            <a:custGeom>
              <a:rect b="b" l="l" r="r" t="t"/>
              <a:pathLst>
                <a:path extrusionOk="0" h="218" w="287">
                  <a:moveTo>
                    <a:pt x="111" y="0"/>
                  </a:moveTo>
                  <a:cubicBezTo>
                    <a:pt x="0" y="0"/>
                    <a:pt x="0" y="218"/>
                    <a:pt x="111" y="218"/>
                  </a:cubicBezTo>
                  <a:cubicBezTo>
                    <a:pt x="124" y="218"/>
                    <a:pt x="138" y="215"/>
                    <a:pt x="153" y="209"/>
                  </a:cubicBezTo>
                  <a:cubicBezTo>
                    <a:pt x="286" y="176"/>
                    <a:pt x="286" y="42"/>
                    <a:pt x="153" y="9"/>
                  </a:cubicBezTo>
                  <a:cubicBezTo>
                    <a:pt x="138" y="3"/>
                    <a:pt x="124" y="0"/>
                    <a:pt x="11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20"/>
            <p:cNvSpPr/>
            <p:nvPr/>
          </p:nvSpPr>
          <p:spPr>
            <a:xfrm>
              <a:off x="7806175" y="272325"/>
              <a:ext cx="49650" cy="18650"/>
            </a:xfrm>
            <a:custGeom>
              <a:rect b="b" l="l" r="r" t="t"/>
              <a:pathLst>
                <a:path extrusionOk="0" h="746" w="1986">
                  <a:moveTo>
                    <a:pt x="79" y="0"/>
                  </a:moveTo>
                  <a:cubicBezTo>
                    <a:pt x="33" y="0"/>
                    <a:pt x="0" y="64"/>
                    <a:pt x="26" y="89"/>
                  </a:cubicBezTo>
                  <a:cubicBezTo>
                    <a:pt x="292" y="456"/>
                    <a:pt x="626" y="690"/>
                    <a:pt x="1060" y="723"/>
                  </a:cubicBezTo>
                  <a:cubicBezTo>
                    <a:pt x="1149" y="734"/>
                    <a:pt x="1267" y="745"/>
                    <a:pt x="1390" y="745"/>
                  </a:cubicBezTo>
                  <a:cubicBezTo>
                    <a:pt x="1634" y="745"/>
                    <a:pt x="1894" y="701"/>
                    <a:pt x="1960" y="523"/>
                  </a:cubicBezTo>
                  <a:cubicBezTo>
                    <a:pt x="1985" y="448"/>
                    <a:pt x="1935" y="410"/>
                    <a:pt x="1895" y="410"/>
                  </a:cubicBezTo>
                  <a:cubicBezTo>
                    <a:pt x="1881" y="410"/>
                    <a:pt x="1869" y="415"/>
                    <a:pt x="1860" y="423"/>
                  </a:cubicBezTo>
                  <a:cubicBezTo>
                    <a:pt x="1722" y="538"/>
                    <a:pt x="1520" y="574"/>
                    <a:pt x="1320" y="574"/>
                  </a:cubicBezTo>
                  <a:cubicBezTo>
                    <a:pt x="1231" y="574"/>
                    <a:pt x="1142" y="567"/>
                    <a:pt x="1060" y="556"/>
                  </a:cubicBezTo>
                  <a:cubicBezTo>
                    <a:pt x="659" y="523"/>
                    <a:pt x="359" y="289"/>
                    <a:pt x="126" y="23"/>
                  </a:cubicBezTo>
                  <a:cubicBezTo>
                    <a:pt x="110" y="7"/>
                    <a:pt x="94" y="0"/>
                    <a:pt x="7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20"/>
            <p:cNvSpPr/>
            <p:nvPr/>
          </p:nvSpPr>
          <p:spPr>
            <a:xfrm>
              <a:off x="7801800" y="269000"/>
              <a:ext cx="13375" cy="14325"/>
            </a:xfrm>
            <a:custGeom>
              <a:rect b="b" l="l" r="r" t="t"/>
              <a:pathLst>
                <a:path extrusionOk="0" h="573" w="535">
                  <a:moveTo>
                    <a:pt x="411" y="1"/>
                  </a:moveTo>
                  <a:cubicBezTo>
                    <a:pt x="311" y="1"/>
                    <a:pt x="219" y="78"/>
                    <a:pt x="167" y="156"/>
                  </a:cubicBezTo>
                  <a:cubicBezTo>
                    <a:pt x="67" y="256"/>
                    <a:pt x="67" y="389"/>
                    <a:pt x="34" y="523"/>
                  </a:cubicBezTo>
                  <a:cubicBezTo>
                    <a:pt x="0" y="556"/>
                    <a:pt x="0" y="573"/>
                    <a:pt x="13" y="573"/>
                  </a:cubicBezTo>
                  <a:cubicBezTo>
                    <a:pt x="26" y="573"/>
                    <a:pt x="51" y="556"/>
                    <a:pt x="67" y="523"/>
                  </a:cubicBezTo>
                  <a:cubicBezTo>
                    <a:pt x="67" y="389"/>
                    <a:pt x="134" y="322"/>
                    <a:pt x="201" y="222"/>
                  </a:cubicBezTo>
                  <a:cubicBezTo>
                    <a:pt x="301" y="156"/>
                    <a:pt x="367" y="89"/>
                    <a:pt x="501" y="89"/>
                  </a:cubicBezTo>
                  <a:cubicBezTo>
                    <a:pt x="534" y="89"/>
                    <a:pt x="534" y="22"/>
                    <a:pt x="501" y="22"/>
                  </a:cubicBezTo>
                  <a:cubicBezTo>
                    <a:pt x="471" y="7"/>
                    <a:pt x="441" y="1"/>
                    <a:pt x="41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20"/>
            <p:cNvSpPr/>
            <p:nvPr/>
          </p:nvSpPr>
          <p:spPr>
            <a:xfrm>
              <a:off x="7832650" y="223875"/>
              <a:ext cx="28375" cy="46700"/>
            </a:xfrm>
            <a:custGeom>
              <a:rect b="b" l="l" r="r" t="t"/>
              <a:pathLst>
                <a:path extrusionOk="0" h="1868" w="1135">
                  <a:moveTo>
                    <a:pt x="198" y="1146"/>
                  </a:moveTo>
                  <a:cubicBezTo>
                    <a:pt x="200" y="1150"/>
                    <a:pt x="201" y="1155"/>
                    <a:pt x="201" y="1160"/>
                  </a:cubicBezTo>
                  <a:cubicBezTo>
                    <a:pt x="200" y="1155"/>
                    <a:pt x="199" y="1151"/>
                    <a:pt x="198" y="1146"/>
                  </a:cubicBezTo>
                  <a:close/>
                  <a:moveTo>
                    <a:pt x="197" y="1"/>
                  </a:moveTo>
                  <a:cubicBezTo>
                    <a:pt x="184" y="1"/>
                    <a:pt x="167" y="9"/>
                    <a:pt x="167" y="26"/>
                  </a:cubicBezTo>
                  <a:cubicBezTo>
                    <a:pt x="67" y="393"/>
                    <a:pt x="1" y="793"/>
                    <a:pt x="101" y="1193"/>
                  </a:cubicBezTo>
                  <a:cubicBezTo>
                    <a:pt x="101" y="1227"/>
                    <a:pt x="167" y="1227"/>
                    <a:pt x="167" y="1227"/>
                  </a:cubicBezTo>
                  <a:cubicBezTo>
                    <a:pt x="291" y="1165"/>
                    <a:pt x="528" y="990"/>
                    <a:pt x="721" y="990"/>
                  </a:cubicBezTo>
                  <a:cubicBezTo>
                    <a:pt x="737" y="990"/>
                    <a:pt x="753" y="991"/>
                    <a:pt x="768" y="993"/>
                  </a:cubicBezTo>
                  <a:cubicBezTo>
                    <a:pt x="968" y="1027"/>
                    <a:pt x="901" y="1160"/>
                    <a:pt x="801" y="1227"/>
                  </a:cubicBezTo>
                  <a:cubicBezTo>
                    <a:pt x="634" y="1460"/>
                    <a:pt x="468" y="1627"/>
                    <a:pt x="268" y="1727"/>
                  </a:cubicBezTo>
                  <a:cubicBezTo>
                    <a:pt x="181" y="1785"/>
                    <a:pt x="244" y="1867"/>
                    <a:pt x="306" y="1867"/>
                  </a:cubicBezTo>
                  <a:cubicBezTo>
                    <a:pt x="315" y="1867"/>
                    <a:pt x="325" y="1865"/>
                    <a:pt x="334" y="1861"/>
                  </a:cubicBezTo>
                  <a:cubicBezTo>
                    <a:pt x="568" y="1694"/>
                    <a:pt x="768" y="1527"/>
                    <a:pt x="935" y="1327"/>
                  </a:cubicBezTo>
                  <a:cubicBezTo>
                    <a:pt x="1001" y="1227"/>
                    <a:pt x="1135" y="1060"/>
                    <a:pt x="1101" y="960"/>
                  </a:cubicBezTo>
                  <a:cubicBezTo>
                    <a:pt x="1062" y="861"/>
                    <a:pt x="975" y="824"/>
                    <a:pt x="869" y="824"/>
                  </a:cubicBezTo>
                  <a:cubicBezTo>
                    <a:pt x="647" y="824"/>
                    <a:pt x="340" y="984"/>
                    <a:pt x="189" y="1087"/>
                  </a:cubicBezTo>
                  <a:lnTo>
                    <a:pt x="189" y="1087"/>
                  </a:lnTo>
                  <a:cubicBezTo>
                    <a:pt x="134" y="740"/>
                    <a:pt x="139" y="369"/>
                    <a:pt x="201" y="26"/>
                  </a:cubicBezTo>
                  <a:cubicBezTo>
                    <a:pt x="218" y="9"/>
                    <a:pt x="209" y="1"/>
                    <a:pt x="19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20"/>
            <p:cNvSpPr/>
            <p:nvPr/>
          </p:nvSpPr>
          <p:spPr>
            <a:xfrm>
              <a:off x="7631675" y="431800"/>
              <a:ext cx="188475" cy="522425"/>
            </a:xfrm>
            <a:custGeom>
              <a:rect b="b" l="l" r="r" t="t"/>
              <a:pathLst>
                <a:path extrusionOk="0" h="20897" w="7539">
                  <a:moveTo>
                    <a:pt x="4534" y="1"/>
                  </a:moveTo>
                  <a:cubicBezTo>
                    <a:pt x="4112" y="1"/>
                    <a:pt x="3746" y="230"/>
                    <a:pt x="3536" y="782"/>
                  </a:cubicBezTo>
                  <a:cubicBezTo>
                    <a:pt x="3570" y="849"/>
                    <a:pt x="1502" y="7554"/>
                    <a:pt x="1302" y="8721"/>
                  </a:cubicBezTo>
                  <a:cubicBezTo>
                    <a:pt x="401" y="13057"/>
                    <a:pt x="1" y="18962"/>
                    <a:pt x="1" y="18962"/>
                  </a:cubicBezTo>
                  <a:lnTo>
                    <a:pt x="3336" y="20896"/>
                  </a:lnTo>
                  <a:cubicBezTo>
                    <a:pt x="3336" y="20896"/>
                    <a:pt x="4804" y="11423"/>
                    <a:pt x="5138" y="10089"/>
                  </a:cubicBezTo>
                  <a:cubicBezTo>
                    <a:pt x="5404" y="9021"/>
                    <a:pt x="6305" y="6086"/>
                    <a:pt x="7039" y="3617"/>
                  </a:cubicBezTo>
                  <a:cubicBezTo>
                    <a:pt x="7539" y="2043"/>
                    <a:pt x="5792" y="1"/>
                    <a:pt x="4534" y="1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20"/>
            <p:cNvSpPr/>
            <p:nvPr/>
          </p:nvSpPr>
          <p:spPr>
            <a:xfrm>
              <a:off x="7780950" y="870175"/>
              <a:ext cx="287725" cy="714850"/>
            </a:xfrm>
            <a:custGeom>
              <a:rect b="b" l="l" r="r" t="t"/>
              <a:pathLst>
                <a:path extrusionOk="0" h="28594" w="11509">
                  <a:moveTo>
                    <a:pt x="21" y="1"/>
                  </a:moveTo>
                  <a:cubicBezTo>
                    <a:pt x="9" y="1"/>
                    <a:pt x="1" y="9"/>
                    <a:pt x="1" y="26"/>
                  </a:cubicBezTo>
                  <a:cubicBezTo>
                    <a:pt x="3303" y="9733"/>
                    <a:pt x="7239" y="19206"/>
                    <a:pt x="11409" y="28579"/>
                  </a:cubicBezTo>
                  <a:cubicBezTo>
                    <a:pt x="11409" y="28589"/>
                    <a:pt x="11417" y="28593"/>
                    <a:pt x="11429" y="28593"/>
                  </a:cubicBezTo>
                  <a:cubicBezTo>
                    <a:pt x="11459" y="28593"/>
                    <a:pt x="11509" y="28570"/>
                    <a:pt x="11509" y="28546"/>
                  </a:cubicBezTo>
                  <a:cubicBezTo>
                    <a:pt x="7172" y="19239"/>
                    <a:pt x="3536" y="9666"/>
                    <a:pt x="67" y="26"/>
                  </a:cubicBezTo>
                  <a:cubicBezTo>
                    <a:pt x="51" y="9"/>
                    <a:pt x="34" y="1"/>
                    <a:pt x="2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20"/>
            <p:cNvSpPr/>
            <p:nvPr/>
          </p:nvSpPr>
          <p:spPr>
            <a:xfrm>
              <a:off x="8089500" y="1579425"/>
              <a:ext cx="38225" cy="27925"/>
            </a:xfrm>
            <a:custGeom>
              <a:rect b="b" l="l" r="r" t="t"/>
              <a:pathLst>
                <a:path extrusionOk="0" h="1117" w="1529">
                  <a:moveTo>
                    <a:pt x="1450" y="0"/>
                  </a:moveTo>
                  <a:cubicBezTo>
                    <a:pt x="1436" y="0"/>
                    <a:pt x="1420" y="3"/>
                    <a:pt x="1402" y="9"/>
                  </a:cubicBezTo>
                  <a:cubicBezTo>
                    <a:pt x="901" y="276"/>
                    <a:pt x="434" y="676"/>
                    <a:pt x="1" y="1010"/>
                  </a:cubicBezTo>
                  <a:cubicBezTo>
                    <a:pt x="1" y="1039"/>
                    <a:pt x="25" y="1117"/>
                    <a:pt x="54" y="1117"/>
                  </a:cubicBezTo>
                  <a:cubicBezTo>
                    <a:pt x="58" y="1117"/>
                    <a:pt x="63" y="1115"/>
                    <a:pt x="67" y="1110"/>
                  </a:cubicBezTo>
                  <a:cubicBezTo>
                    <a:pt x="534" y="810"/>
                    <a:pt x="1068" y="476"/>
                    <a:pt x="1502" y="109"/>
                  </a:cubicBezTo>
                  <a:cubicBezTo>
                    <a:pt x="1529" y="55"/>
                    <a:pt x="1512" y="0"/>
                    <a:pt x="145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20"/>
            <p:cNvSpPr/>
            <p:nvPr/>
          </p:nvSpPr>
          <p:spPr>
            <a:xfrm>
              <a:off x="8100075" y="1584325"/>
              <a:ext cx="32600" cy="29075"/>
            </a:xfrm>
            <a:custGeom>
              <a:rect b="b" l="l" r="r" t="t"/>
              <a:pathLst>
                <a:path extrusionOk="0" h="1163" w="1304">
                  <a:moveTo>
                    <a:pt x="1271" y="0"/>
                  </a:moveTo>
                  <a:cubicBezTo>
                    <a:pt x="1263" y="0"/>
                    <a:pt x="1254" y="5"/>
                    <a:pt x="1246" y="13"/>
                  </a:cubicBezTo>
                  <a:cubicBezTo>
                    <a:pt x="812" y="347"/>
                    <a:pt x="412" y="747"/>
                    <a:pt x="45" y="1148"/>
                  </a:cubicBezTo>
                  <a:cubicBezTo>
                    <a:pt x="445" y="781"/>
                    <a:pt x="879" y="447"/>
                    <a:pt x="1279" y="80"/>
                  </a:cubicBezTo>
                  <a:cubicBezTo>
                    <a:pt x="1303" y="31"/>
                    <a:pt x="1292" y="0"/>
                    <a:pt x="1271" y="0"/>
                  </a:cubicBezTo>
                  <a:close/>
                  <a:moveTo>
                    <a:pt x="45" y="1148"/>
                  </a:moveTo>
                  <a:cubicBezTo>
                    <a:pt x="0" y="1148"/>
                    <a:pt x="15" y="1162"/>
                    <a:pt x="30" y="1162"/>
                  </a:cubicBezTo>
                  <a:cubicBezTo>
                    <a:pt x="37" y="1162"/>
                    <a:pt x="45" y="1159"/>
                    <a:pt x="45" y="1148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20"/>
            <p:cNvSpPr/>
            <p:nvPr/>
          </p:nvSpPr>
          <p:spPr>
            <a:xfrm>
              <a:off x="8087000" y="1543875"/>
              <a:ext cx="55375" cy="44975"/>
            </a:xfrm>
            <a:custGeom>
              <a:rect b="b" l="l" r="r" t="t"/>
              <a:pathLst>
                <a:path extrusionOk="0" h="1799" w="2215">
                  <a:moveTo>
                    <a:pt x="1764" y="164"/>
                  </a:moveTo>
                  <a:cubicBezTo>
                    <a:pt x="1785" y="164"/>
                    <a:pt x="1802" y="197"/>
                    <a:pt x="1835" y="264"/>
                  </a:cubicBezTo>
                  <a:cubicBezTo>
                    <a:pt x="1869" y="364"/>
                    <a:pt x="1935" y="531"/>
                    <a:pt x="1935" y="631"/>
                  </a:cubicBezTo>
                  <a:cubicBezTo>
                    <a:pt x="1935" y="898"/>
                    <a:pt x="1835" y="1131"/>
                    <a:pt x="1668" y="1265"/>
                  </a:cubicBezTo>
                  <a:cubicBezTo>
                    <a:pt x="1631" y="1302"/>
                    <a:pt x="1589" y="1335"/>
                    <a:pt x="1544" y="1362"/>
                  </a:cubicBezTo>
                  <a:lnTo>
                    <a:pt x="1544" y="1362"/>
                  </a:lnTo>
                  <a:cubicBezTo>
                    <a:pt x="1525" y="1254"/>
                    <a:pt x="1502" y="1148"/>
                    <a:pt x="1502" y="1031"/>
                  </a:cubicBezTo>
                  <a:cubicBezTo>
                    <a:pt x="1502" y="798"/>
                    <a:pt x="1568" y="431"/>
                    <a:pt x="1668" y="264"/>
                  </a:cubicBezTo>
                  <a:cubicBezTo>
                    <a:pt x="1719" y="197"/>
                    <a:pt x="1744" y="164"/>
                    <a:pt x="1764" y="164"/>
                  </a:cubicBezTo>
                  <a:close/>
                  <a:moveTo>
                    <a:pt x="646" y="921"/>
                  </a:moveTo>
                  <a:cubicBezTo>
                    <a:pt x="695" y="921"/>
                    <a:pt x="743" y="953"/>
                    <a:pt x="801" y="1031"/>
                  </a:cubicBezTo>
                  <a:cubicBezTo>
                    <a:pt x="868" y="1064"/>
                    <a:pt x="968" y="1198"/>
                    <a:pt x="1001" y="1265"/>
                  </a:cubicBezTo>
                  <a:cubicBezTo>
                    <a:pt x="1066" y="1329"/>
                    <a:pt x="1130" y="1398"/>
                    <a:pt x="1194" y="1468"/>
                  </a:cubicBezTo>
                  <a:lnTo>
                    <a:pt x="1194" y="1468"/>
                  </a:lnTo>
                  <a:cubicBezTo>
                    <a:pt x="1175" y="1470"/>
                    <a:pt x="1155" y="1470"/>
                    <a:pt x="1136" y="1470"/>
                  </a:cubicBezTo>
                  <a:cubicBezTo>
                    <a:pt x="902" y="1470"/>
                    <a:pt x="663" y="1378"/>
                    <a:pt x="501" y="1198"/>
                  </a:cubicBezTo>
                  <a:cubicBezTo>
                    <a:pt x="356" y="1053"/>
                    <a:pt x="337" y="958"/>
                    <a:pt x="467" y="958"/>
                  </a:cubicBezTo>
                  <a:cubicBezTo>
                    <a:pt x="486" y="958"/>
                    <a:pt x="508" y="960"/>
                    <a:pt x="534" y="964"/>
                  </a:cubicBezTo>
                  <a:cubicBezTo>
                    <a:pt x="576" y="937"/>
                    <a:pt x="612" y="921"/>
                    <a:pt x="646" y="921"/>
                  </a:cubicBezTo>
                  <a:close/>
                  <a:moveTo>
                    <a:pt x="1728" y="1"/>
                  </a:moveTo>
                  <a:cubicBezTo>
                    <a:pt x="1698" y="1"/>
                    <a:pt x="1668" y="30"/>
                    <a:pt x="1668" y="30"/>
                  </a:cubicBezTo>
                  <a:cubicBezTo>
                    <a:pt x="1462" y="414"/>
                    <a:pt x="1334" y="954"/>
                    <a:pt x="1422" y="1420"/>
                  </a:cubicBezTo>
                  <a:lnTo>
                    <a:pt x="1422" y="1420"/>
                  </a:lnTo>
                  <a:cubicBezTo>
                    <a:pt x="1387" y="1433"/>
                    <a:pt x="1351" y="1444"/>
                    <a:pt x="1314" y="1452"/>
                  </a:cubicBezTo>
                  <a:lnTo>
                    <a:pt x="1314" y="1452"/>
                  </a:lnTo>
                  <a:cubicBezTo>
                    <a:pt x="1162" y="1272"/>
                    <a:pt x="1005" y="1102"/>
                    <a:pt x="835" y="931"/>
                  </a:cubicBezTo>
                  <a:cubicBezTo>
                    <a:pt x="775" y="871"/>
                    <a:pt x="636" y="759"/>
                    <a:pt x="488" y="759"/>
                  </a:cubicBezTo>
                  <a:cubicBezTo>
                    <a:pt x="470" y="759"/>
                    <a:pt x="452" y="761"/>
                    <a:pt x="434" y="764"/>
                  </a:cubicBezTo>
                  <a:cubicBezTo>
                    <a:pt x="1" y="931"/>
                    <a:pt x="501" y="1431"/>
                    <a:pt x="734" y="1531"/>
                  </a:cubicBezTo>
                  <a:cubicBezTo>
                    <a:pt x="865" y="1588"/>
                    <a:pt x="993" y="1613"/>
                    <a:pt x="1114" y="1613"/>
                  </a:cubicBezTo>
                  <a:cubicBezTo>
                    <a:pt x="1180" y="1613"/>
                    <a:pt x="1244" y="1605"/>
                    <a:pt x="1306" y="1591"/>
                  </a:cubicBezTo>
                  <a:lnTo>
                    <a:pt x="1306" y="1591"/>
                  </a:lnTo>
                  <a:cubicBezTo>
                    <a:pt x="1371" y="1663"/>
                    <a:pt x="1436" y="1733"/>
                    <a:pt x="1502" y="1798"/>
                  </a:cubicBezTo>
                  <a:lnTo>
                    <a:pt x="1568" y="1765"/>
                  </a:lnTo>
                  <a:cubicBezTo>
                    <a:pt x="1514" y="1695"/>
                    <a:pt x="1460" y="1628"/>
                    <a:pt x="1406" y="1561"/>
                  </a:cubicBezTo>
                  <a:lnTo>
                    <a:pt x="1406" y="1561"/>
                  </a:lnTo>
                  <a:cubicBezTo>
                    <a:pt x="1421" y="1556"/>
                    <a:pt x="1436" y="1550"/>
                    <a:pt x="1451" y="1543"/>
                  </a:cubicBezTo>
                  <a:lnTo>
                    <a:pt x="1451" y="1543"/>
                  </a:lnTo>
                  <a:cubicBezTo>
                    <a:pt x="1457" y="1562"/>
                    <a:pt x="1462" y="1580"/>
                    <a:pt x="1468" y="1598"/>
                  </a:cubicBezTo>
                  <a:cubicBezTo>
                    <a:pt x="1468" y="1615"/>
                    <a:pt x="1493" y="1623"/>
                    <a:pt x="1518" y="1623"/>
                  </a:cubicBezTo>
                  <a:cubicBezTo>
                    <a:pt x="1543" y="1623"/>
                    <a:pt x="1568" y="1615"/>
                    <a:pt x="1568" y="1598"/>
                  </a:cubicBezTo>
                  <a:cubicBezTo>
                    <a:pt x="1568" y="1560"/>
                    <a:pt x="1566" y="1522"/>
                    <a:pt x="1562" y="1486"/>
                  </a:cubicBezTo>
                  <a:lnTo>
                    <a:pt x="1562" y="1486"/>
                  </a:lnTo>
                  <a:cubicBezTo>
                    <a:pt x="2019" y="1206"/>
                    <a:pt x="2215" y="521"/>
                    <a:pt x="1769" y="30"/>
                  </a:cubicBezTo>
                  <a:cubicBezTo>
                    <a:pt x="1757" y="8"/>
                    <a:pt x="1743" y="1"/>
                    <a:pt x="172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20"/>
            <p:cNvSpPr/>
            <p:nvPr/>
          </p:nvSpPr>
          <p:spPr>
            <a:xfrm>
              <a:off x="7563300" y="1578800"/>
              <a:ext cx="134050" cy="84600"/>
            </a:xfrm>
            <a:custGeom>
              <a:rect b="b" l="l" r="r" t="t"/>
              <a:pathLst>
                <a:path extrusionOk="0" h="3384" w="5362">
                  <a:moveTo>
                    <a:pt x="67" y="1"/>
                  </a:moveTo>
                  <a:cubicBezTo>
                    <a:pt x="0" y="1"/>
                    <a:pt x="0" y="68"/>
                    <a:pt x="34" y="68"/>
                  </a:cubicBezTo>
                  <a:cubicBezTo>
                    <a:pt x="2035" y="835"/>
                    <a:pt x="3736" y="1836"/>
                    <a:pt x="5271" y="3370"/>
                  </a:cubicBezTo>
                  <a:cubicBezTo>
                    <a:pt x="5290" y="3380"/>
                    <a:pt x="5307" y="3384"/>
                    <a:pt x="5320" y="3384"/>
                  </a:cubicBezTo>
                  <a:cubicBezTo>
                    <a:pt x="5351" y="3384"/>
                    <a:pt x="5361" y="3360"/>
                    <a:pt x="5337" y="3337"/>
                  </a:cubicBezTo>
                  <a:cubicBezTo>
                    <a:pt x="3903" y="1802"/>
                    <a:pt x="2068" y="568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20"/>
            <p:cNvSpPr/>
            <p:nvPr/>
          </p:nvSpPr>
          <p:spPr>
            <a:xfrm>
              <a:off x="7645450" y="1592675"/>
              <a:ext cx="36300" cy="23700"/>
            </a:xfrm>
            <a:custGeom>
              <a:rect b="b" l="l" r="r" t="t"/>
              <a:pathLst>
                <a:path extrusionOk="0" h="948" w="1452">
                  <a:moveTo>
                    <a:pt x="83" y="1"/>
                  </a:moveTo>
                  <a:cubicBezTo>
                    <a:pt x="44" y="1"/>
                    <a:pt x="0" y="38"/>
                    <a:pt x="50" y="113"/>
                  </a:cubicBezTo>
                  <a:cubicBezTo>
                    <a:pt x="384" y="513"/>
                    <a:pt x="884" y="780"/>
                    <a:pt x="1351" y="947"/>
                  </a:cubicBezTo>
                  <a:cubicBezTo>
                    <a:pt x="1451" y="914"/>
                    <a:pt x="1451" y="814"/>
                    <a:pt x="1418" y="814"/>
                  </a:cubicBezTo>
                  <a:cubicBezTo>
                    <a:pt x="917" y="647"/>
                    <a:pt x="484" y="347"/>
                    <a:pt x="117" y="13"/>
                  </a:cubicBezTo>
                  <a:cubicBezTo>
                    <a:pt x="108" y="5"/>
                    <a:pt x="96" y="1"/>
                    <a:pt x="8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20"/>
            <p:cNvSpPr/>
            <p:nvPr/>
          </p:nvSpPr>
          <p:spPr>
            <a:xfrm>
              <a:off x="7647775" y="1586800"/>
              <a:ext cx="21450" cy="13725"/>
            </a:xfrm>
            <a:custGeom>
              <a:rect b="b" l="l" r="r" t="t"/>
              <a:pathLst>
                <a:path extrusionOk="0" h="549" w="858">
                  <a:moveTo>
                    <a:pt x="53" y="1"/>
                  </a:moveTo>
                  <a:cubicBezTo>
                    <a:pt x="10" y="1"/>
                    <a:pt x="0" y="24"/>
                    <a:pt x="24" y="48"/>
                  </a:cubicBezTo>
                  <a:cubicBezTo>
                    <a:pt x="90" y="181"/>
                    <a:pt x="224" y="315"/>
                    <a:pt x="391" y="381"/>
                  </a:cubicBezTo>
                  <a:cubicBezTo>
                    <a:pt x="524" y="482"/>
                    <a:pt x="691" y="548"/>
                    <a:pt x="824" y="548"/>
                  </a:cubicBezTo>
                  <a:cubicBezTo>
                    <a:pt x="858" y="548"/>
                    <a:pt x="858" y="515"/>
                    <a:pt x="858" y="482"/>
                  </a:cubicBezTo>
                  <a:cubicBezTo>
                    <a:pt x="724" y="381"/>
                    <a:pt x="591" y="348"/>
                    <a:pt x="491" y="315"/>
                  </a:cubicBezTo>
                  <a:cubicBezTo>
                    <a:pt x="357" y="215"/>
                    <a:pt x="224" y="81"/>
                    <a:pt x="124" y="15"/>
                  </a:cubicBezTo>
                  <a:cubicBezTo>
                    <a:pt x="95" y="5"/>
                    <a:pt x="71" y="1"/>
                    <a:pt x="5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20"/>
            <p:cNvSpPr/>
            <p:nvPr/>
          </p:nvSpPr>
          <p:spPr>
            <a:xfrm>
              <a:off x="7648350" y="1570175"/>
              <a:ext cx="34225" cy="27075"/>
            </a:xfrm>
            <a:custGeom>
              <a:rect b="b" l="l" r="r" t="t"/>
              <a:pathLst>
                <a:path extrusionOk="0" h="1083" w="1369">
                  <a:moveTo>
                    <a:pt x="262" y="133"/>
                  </a:moveTo>
                  <a:cubicBezTo>
                    <a:pt x="284" y="133"/>
                    <a:pt x="323" y="149"/>
                    <a:pt x="368" y="179"/>
                  </a:cubicBezTo>
                  <a:lnTo>
                    <a:pt x="434" y="213"/>
                  </a:lnTo>
                  <a:cubicBezTo>
                    <a:pt x="581" y="335"/>
                    <a:pt x="656" y="564"/>
                    <a:pt x="673" y="783"/>
                  </a:cubicBezTo>
                  <a:lnTo>
                    <a:pt x="673" y="783"/>
                  </a:lnTo>
                  <a:cubicBezTo>
                    <a:pt x="666" y="793"/>
                    <a:pt x="660" y="803"/>
                    <a:pt x="654" y="812"/>
                  </a:cubicBezTo>
                  <a:lnTo>
                    <a:pt x="654" y="812"/>
                  </a:lnTo>
                  <a:cubicBezTo>
                    <a:pt x="596" y="789"/>
                    <a:pt x="543" y="755"/>
                    <a:pt x="501" y="713"/>
                  </a:cubicBezTo>
                  <a:cubicBezTo>
                    <a:pt x="434" y="613"/>
                    <a:pt x="334" y="513"/>
                    <a:pt x="301" y="379"/>
                  </a:cubicBezTo>
                  <a:cubicBezTo>
                    <a:pt x="301" y="346"/>
                    <a:pt x="268" y="246"/>
                    <a:pt x="268" y="213"/>
                  </a:cubicBezTo>
                  <a:cubicBezTo>
                    <a:pt x="231" y="157"/>
                    <a:pt x="235" y="133"/>
                    <a:pt x="262" y="133"/>
                  </a:cubicBezTo>
                  <a:close/>
                  <a:moveTo>
                    <a:pt x="1231" y="434"/>
                  </a:moveTo>
                  <a:cubicBezTo>
                    <a:pt x="1283" y="434"/>
                    <a:pt x="1302" y="471"/>
                    <a:pt x="1302" y="546"/>
                  </a:cubicBezTo>
                  <a:cubicBezTo>
                    <a:pt x="1302" y="613"/>
                    <a:pt x="1302" y="680"/>
                    <a:pt x="1202" y="713"/>
                  </a:cubicBezTo>
                  <a:cubicBezTo>
                    <a:pt x="1106" y="808"/>
                    <a:pt x="980" y="851"/>
                    <a:pt x="856" y="851"/>
                  </a:cubicBezTo>
                  <a:cubicBezTo>
                    <a:pt x="841" y="851"/>
                    <a:pt x="826" y="850"/>
                    <a:pt x="812" y="849"/>
                  </a:cubicBezTo>
                  <a:lnTo>
                    <a:pt x="812" y="849"/>
                  </a:lnTo>
                  <a:lnTo>
                    <a:pt x="935" y="680"/>
                  </a:lnTo>
                  <a:cubicBezTo>
                    <a:pt x="1001" y="546"/>
                    <a:pt x="1035" y="446"/>
                    <a:pt x="1168" y="446"/>
                  </a:cubicBezTo>
                  <a:cubicBezTo>
                    <a:pt x="1193" y="438"/>
                    <a:pt x="1214" y="434"/>
                    <a:pt x="1231" y="434"/>
                  </a:cubicBezTo>
                  <a:close/>
                  <a:moveTo>
                    <a:pt x="229" y="1"/>
                  </a:moveTo>
                  <a:cubicBezTo>
                    <a:pt x="209" y="1"/>
                    <a:pt x="188" y="4"/>
                    <a:pt x="168" y="12"/>
                  </a:cubicBezTo>
                  <a:cubicBezTo>
                    <a:pt x="1" y="79"/>
                    <a:pt x="134" y="379"/>
                    <a:pt x="168" y="513"/>
                  </a:cubicBezTo>
                  <a:cubicBezTo>
                    <a:pt x="264" y="706"/>
                    <a:pt x="361" y="868"/>
                    <a:pt x="578" y="939"/>
                  </a:cubicBezTo>
                  <a:lnTo>
                    <a:pt x="578" y="939"/>
                  </a:lnTo>
                  <a:cubicBezTo>
                    <a:pt x="562" y="967"/>
                    <a:pt x="547" y="992"/>
                    <a:pt x="534" y="1013"/>
                  </a:cubicBezTo>
                  <a:cubicBezTo>
                    <a:pt x="514" y="1054"/>
                    <a:pt x="544" y="1083"/>
                    <a:pt x="586" y="1083"/>
                  </a:cubicBezTo>
                  <a:cubicBezTo>
                    <a:pt x="610" y="1083"/>
                    <a:pt x="639" y="1073"/>
                    <a:pt x="663" y="1051"/>
                  </a:cubicBezTo>
                  <a:lnTo>
                    <a:pt x="663" y="1051"/>
                  </a:lnTo>
                  <a:cubicBezTo>
                    <a:pt x="664" y="1051"/>
                    <a:pt x="665" y="1052"/>
                    <a:pt x="667" y="1052"/>
                  </a:cubicBezTo>
                  <a:cubicBezTo>
                    <a:pt x="679" y="1052"/>
                    <a:pt x="701" y="1032"/>
                    <a:pt x="701" y="1013"/>
                  </a:cubicBezTo>
                  <a:cubicBezTo>
                    <a:pt x="703" y="1007"/>
                    <a:pt x="704" y="1001"/>
                    <a:pt x="706" y="995"/>
                  </a:cubicBezTo>
                  <a:lnTo>
                    <a:pt x="706" y="995"/>
                  </a:lnTo>
                  <a:lnTo>
                    <a:pt x="714" y="983"/>
                  </a:lnTo>
                  <a:lnTo>
                    <a:pt x="714" y="983"/>
                  </a:lnTo>
                  <a:cubicBezTo>
                    <a:pt x="746" y="989"/>
                    <a:pt x="780" y="992"/>
                    <a:pt x="815" y="992"/>
                  </a:cubicBezTo>
                  <a:cubicBezTo>
                    <a:pt x="1073" y="992"/>
                    <a:pt x="1368" y="828"/>
                    <a:pt x="1368" y="546"/>
                  </a:cubicBezTo>
                  <a:cubicBezTo>
                    <a:pt x="1368" y="419"/>
                    <a:pt x="1310" y="312"/>
                    <a:pt x="1209" y="312"/>
                  </a:cubicBezTo>
                  <a:cubicBezTo>
                    <a:pt x="1177" y="312"/>
                    <a:pt x="1141" y="322"/>
                    <a:pt x="1102" y="346"/>
                  </a:cubicBezTo>
                  <a:cubicBezTo>
                    <a:pt x="963" y="385"/>
                    <a:pt x="825" y="553"/>
                    <a:pt x="715" y="718"/>
                  </a:cubicBezTo>
                  <a:lnTo>
                    <a:pt x="715" y="718"/>
                  </a:lnTo>
                  <a:cubicBezTo>
                    <a:pt x="692" y="543"/>
                    <a:pt x="620" y="374"/>
                    <a:pt x="534" y="246"/>
                  </a:cubicBezTo>
                  <a:cubicBezTo>
                    <a:pt x="505" y="187"/>
                    <a:pt x="373" y="1"/>
                    <a:pt x="22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20"/>
            <p:cNvSpPr/>
            <p:nvPr/>
          </p:nvSpPr>
          <p:spPr>
            <a:xfrm>
              <a:off x="8056150" y="1587750"/>
              <a:ext cx="145800" cy="80900"/>
            </a:xfrm>
            <a:custGeom>
              <a:rect b="b" l="l" r="r" t="t"/>
              <a:pathLst>
                <a:path extrusionOk="0" h="3236" w="5832">
                  <a:moveTo>
                    <a:pt x="5774" y="1"/>
                  </a:moveTo>
                  <a:cubicBezTo>
                    <a:pt x="5763" y="1"/>
                    <a:pt x="5751" y="3"/>
                    <a:pt x="5738" y="10"/>
                  </a:cubicBezTo>
                  <a:cubicBezTo>
                    <a:pt x="3803" y="977"/>
                    <a:pt x="1802" y="1945"/>
                    <a:pt x="0" y="3179"/>
                  </a:cubicBezTo>
                  <a:cubicBezTo>
                    <a:pt x="0" y="3179"/>
                    <a:pt x="0" y="3235"/>
                    <a:pt x="14" y="3235"/>
                  </a:cubicBezTo>
                  <a:cubicBezTo>
                    <a:pt x="19" y="3235"/>
                    <a:pt x="25" y="3229"/>
                    <a:pt x="34" y="3212"/>
                  </a:cubicBezTo>
                  <a:cubicBezTo>
                    <a:pt x="1968" y="2111"/>
                    <a:pt x="3803" y="1011"/>
                    <a:pt x="5805" y="43"/>
                  </a:cubicBezTo>
                  <a:cubicBezTo>
                    <a:pt x="5831" y="43"/>
                    <a:pt x="5815" y="1"/>
                    <a:pt x="577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20"/>
            <p:cNvSpPr/>
            <p:nvPr/>
          </p:nvSpPr>
          <p:spPr>
            <a:xfrm>
              <a:off x="7632500" y="1179325"/>
              <a:ext cx="174025" cy="387550"/>
            </a:xfrm>
            <a:custGeom>
              <a:rect b="b" l="l" r="r" t="t"/>
              <a:pathLst>
                <a:path extrusionOk="0" h="15502" w="6961">
                  <a:moveTo>
                    <a:pt x="6867" y="1"/>
                  </a:moveTo>
                  <a:cubicBezTo>
                    <a:pt x="6842" y="1"/>
                    <a:pt x="6818" y="12"/>
                    <a:pt x="6806" y="35"/>
                  </a:cubicBezTo>
                  <a:cubicBezTo>
                    <a:pt x="5271" y="5506"/>
                    <a:pt x="1736" y="10042"/>
                    <a:pt x="1" y="15446"/>
                  </a:cubicBezTo>
                  <a:cubicBezTo>
                    <a:pt x="1" y="15485"/>
                    <a:pt x="47" y="15502"/>
                    <a:pt x="85" y="15502"/>
                  </a:cubicBezTo>
                  <a:cubicBezTo>
                    <a:pt x="112" y="15502"/>
                    <a:pt x="134" y="15493"/>
                    <a:pt x="134" y="15480"/>
                  </a:cubicBezTo>
                  <a:cubicBezTo>
                    <a:pt x="1869" y="10109"/>
                    <a:pt x="5438" y="5539"/>
                    <a:pt x="6939" y="102"/>
                  </a:cubicBezTo>
                  <a:cubicBezTo>
                    <a:pt x="6961" y="37"/>
                    <a:pt x="6913" y="1"/>
                    <a:pt x="68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20"/>
            <p:cNvSpPr/>
            <p:nvPr/>
          </p:nvSpPr>
          <p:spPr>
            <a:xfrm>
              <a:off x="7745925" y="833775"/>
              <a:ext cx="63800" cy="49800"/>
            </a:xfrm>
            <a:custGeom>
              <a:rect b="b" l="l" r="r" t="t"/>
              <a:pathLst>
                <a:path extrusionOk="0" h="1992" w="2552">
                  <a:moveTo>
                    <a:pt x="2472" y="1"/>
                  </a:moveTo>
                  <a:cubicBezTo>
                    <a:pt x="2458" y="1"/>
                    <a:pt x="2445" y="5"/>
                    <a:pt x="2436" y="14"/>
                  </a:cubicBezTo>
                  <a:cubicBezTo>
                    <a:pt x="1869" y="981"/>
                    <a:pt x="1068" y="1582"/>
                    <a:pt x="1" y="1949"/>
                  </a:cubicBezTo>
                  <a:cubicBezTo>
                    <a:pt x="27" y="1949"/>
                    <a:pt x="33" y="1991"/>
                    <a:pt x="51" y="1991"/>
                  </a:cubicBezTo>
                  <a:cubicBezTo>
                    <a:pt x="55" y="1991"/>
                    <a:pt x="61" y="1989"/>
                    <a:pt x="67" y="1982"/>
                  </a:cubicBezTo>
                  <a:cubicBezTo>
                    <a:pt x="1101" y="1815"/>
                    <a:pt x="2069" y="981"/>
                    <a:pt x="2502" y="81"/>
                  </a:cubicBezTo>
                  <a:cubicBezTo>
                    <a:pt x="2551" y="32"/>
                    <a:pt x="2511" y="1"/>
                    <a:pt x="247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20"/>
            <p:cNvSpPr/>
            <p:nvPr/>
          </p:nvSpPr>
          <p:spPr>
            <a:xfrm>
              <a:off x="7792625" y="331250"/>
              <a:ext cx="73400" cy="10475"/>
            </a:xfrm>
            <a:custGeom>
              <a:rect b="b" l="l" r="r" t="t"/>
              <a:pathLst>
                <a:path extrusionOk="0" h="419" w="2936">
                  <a:moveTo>
                    <a:pt x="2869" y="1"/>
                  </a:moveTo>
                  <a:cubicBezTo>
                    <a:pt x="2351" y="197"/>
                    <a:pt x="1843" y="298"/>
                    <a:pt x="1333" y="298"/>
                  </a:cubicBezTo>
                  <a:cubicBezTo>
                    <a:pt x="892" y="298"/>
                    <a:pt x="450" y="222"/>
                    <a:pt x="1" y="67"/>
                  </a:cubicBezTo>
                  <a:lnTo>
                    <a:pt x="1" y="101"/>
                  </a:lnTo>
                  <a:cubicBezTo>
                    <a:pt x="435" y="310"/>
                    <a:pt x="916" y="418"/>
                    <a:pt x="1398" y="418"/>
                  </a:cubicBezTo>
                  <a:cubicBezTo>
                    <a:pt x="1916" y="418"/>
                    <a:pt x="2436" y="293"/>
                    <a:pt x="2903" y="34"/>
                  </a:cubicBezTo>
                  <a:cubicBezTo>
                    <a:pt x="2936" y="34"/>
                    <a:pt x="2903" y="1"/>
                    <a:pt x="286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20"/>
            <p:cNvSpPr/>
            <p:nvPr/>
          </p:nvSpPr>
          <p:spPr>
            <a:xfrm>
              <a:off x="7713400" y="453000"/>
              <a:ext cx="90100" cy="500400"/>
            </a:xfrm>
            <a:custGeom>
              <a:rect b="b" l="l" r="r" t="t"/>
              <a:pathLst>
                <a:path extrusionOk="0" h="20016" w="3604">
                  <a:moveTo>
                    <a:pt x="801" y="1"/>
                  </a:moveTo>
                  <a:cubicBezTo>
                    <a:pt x="768" y="1"/>
                    <a:pt x="768" y="34"/>
                    <a:pt x="801" y="34"/>
                  </a:cubicBezTo>
                  <a:cubicBezTo>
                    <a:pt x="1602" y="168"/>
                    <a:pt x="2602" y="268"/>
                    <a:pt x="3069" y="1035"/>
                  </a:cubicBezTo>
                  <a:cubicBezTo>
                    <a:pt x="3603" y="1902"/>
                    <a:pt x="3236" y="3236"/>
                    <a:pt x="3069" y="4170"/>
                  </a:cubicBezTo>
                  <a:cubicBezTo>
                    <a:pt x="2736" y="5905"/>
                    <a:pt x="2402" y="7606"/>
                    <a:pt x="2035" y="9374"/>
                  </a:cubicBezTo>
                  <a:cubicBezTo>
                    <a:pt x="1368" y="12877"/>
                    <a:pt x="434" y="16412"/>
                    <a:pt x="1" y="20015"/>
                  </a:cubicBezTo>
                  <a:cubicBezTo>
                    <a:pt x="568" y="17880"/>
                    <a:pt x="935" y="15612"/>
                    <a:pt x="1368" y="13510"/>
                  </a:cubicBezTo>
                  <a:cubicBezTo>
                    <a:pt x="1835" y="11342"/>
                    <a:pt x="2269" y="9174"/>
                    <a:pt x="2703" y="6972"/>
                  </a:cubicBezTo>
                  <a:cubicBezTo>
                    <a:pt x="2903" y="5905"/>
                    <a:pt x="3103" y="4904"/>
                    <a:pt x="3270" y="3870"/>
                  </a:cubicBezTo>
                  <a:cubicBezTo>
                    <a:pt x="3403" y="3170"/>
                    <a:pt x="3570" y="2402"/>
                    <a:pt x="3436" y="1702"/>
                  </a:cubicBezTo>
                  <a:cubicBezTo>
                    <a:pt x="3236" y="401"/>
                    <a:pt x="1969" y="67"/>
                    <a:pt x="80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20"/>
            <p:cNvSpPr/>
            <p:nvPr/>
          </p:nvSpPr>
          <p:spPr>
            <a:xfrm>
              <a:off x="7986100" y="590275"/>
              <a:ext cx="28150" cy="51575"/>
            </a:xfrm>
            <a:custGeom>
              <a:rect b="b" l="l" r="r" t="t"/>
              <a:pathLst>
                <a:path extrusionOk="0" h="2063" w="1126">
                  <a:moveTo>
                    <a:pt x="1011" y="1"/>
                  </a:moveTo>
                  <a:cubicBezTo>
                    <a:pt x="993" y="1"/>
                    <a:pt x="977" y="5"/>
                    <a:pt x="968" y="14"/>
                  </a:cubicBezTo>
                  <a:cubicBezTo>
                    <a:pt x="601" y="647"/>
                    <a:pt x="201" y="1315"/>
                    <a:pt x="0" y="2015"/>
                  </a:cubicBezTo>
                  <a:cubicBezTo>
                    <a:pt x="0" y="2039"/>
                    <a:pt x="50" y="2062"/>
                    <a:pt x="80" y="2062"/>
                  </a:cubicBezTo>
                  <a:cubicBezTo>
                    <a:pt x="92" y="2062"/>
                    <a:pt x="100" y="2058"/>
                    <a:pt x="100" y="2048"/>
                  </a:cubicBezTo>
                  <a:cubicBezTo>
                    <a:pt x="367" y="1381"/>
                    <a:pt x="701" y="714"/>
                    <a:pt x="1101" y="80"/>
                  </a:cubicBezTo>
                  <a:cubicBezTo>
                    <a:pt x="1126" y="32"/>
                    <a:pt x="1061" y="1"/>
                    <a:pt x="101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20"/>
            <p:cNvSpPr/>
            <p:nvPr/>
          </p:nvSpPr>
          <p:spPr>
            <a:xfrm>
              <a:off x="7640875" y="788075"/>
              <a:ext cx="95075" cy="27725"/>
            </a:xfrm>
            <a:custGeom>
              <a:rect b="b" l="l" r="r" t="t"/>
              <a:pathLst>
                <a:path extrusionOk="0" h="1109" w="3803">
                  <a:moveTo>
                    <a:pt x="63" y="1"/>
                  </a:moveTo>
                  <a:cubicBezTo>
                    <a:pt x="1" y="1"/>
                    <a:pt x="9" y="74"/>
                    <a:pt x="66" y="74"/>
                  </a:cubicBezTo>
                  <a:cubicBezTo>
                    <a:pt x="1267" y="441"/>
                    <a:pt x="2501" y="808"/>
                    <a:pt x="3736" y="1108"/>
                  </a:cubicBezTo>
                  <a:cubicBezTo>
                    <a:pt x="3769" y="1108"/>
                    <a:pt x="3802" y="1075"/>
                    <a:pt x="3769" y="1008"/>
                  </a:cubicBezTo>
                  <a:cubicBezTo>
                    <a:pt x="2568" y="608"/>
                    <a:pt x="1300" y="308"/>
                    <a:pt x="100" y="7"/>
                  </a:cubicBezTo>
                  <a:cubicBezTo>
                    <a:pt x="85" y="3"/>
                    <a:pt x="73" y="1"/>
                    <a:pt x="63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20"/>
            <p:cNvSpPr/>
            <p:nvPr/>
          </p:nvSpPr>
          <p:spPr>
            <a:xfrm>
              <a:off x="7631075" y="846450"/>
              <a:ext cx="95350" cy="33725"/>
            </a:xfrm>
            <a:custGeom>
              <a:rect b="b" l="l" r="r" t="t"/>
              <a:pathLst>
                <a:path extrusionOk="0" h="1349" w="3814">
                  <a:moveTo>
                    <a:pt x="44" y="1"/>
                  </a:moveTo>
                  <a:cubicBezTo>
                    <a:pt x="17" y="1"/>
                    <a:pt x="1" y="74"/>
                    <a:pt x="58" y="74"/>
                  </a:cubicBezTo>
                  <a:cubicBezTo>
                    <a:pt x="1259" y="508"/>
                    <a:pt x="2493" y="941"/>
                    <a:pt x="3694" y="1342"/>
                  </a:cubicBezTo>
                  <a:cubicBezTo>
                    <a:pt x="3703" y="1346"/>
                    <a:pt x="3713" y="1348"/>
                    <a:pt x="3721" y="1348"/>
                  </a:cubicBezTo>
                  <a:cubicBezTo>
                    <a:pt x="3776" y="1348"/>
                    <a:pt x="3813" y="1270"/>
                    <a:pt x="3727" y="1242"/>
                  </a:cubicBezTo>
                  <a:cubicBezTo>
                    <a:pt x="2526" y="808"/>
                    <a:pt x="1326" y="341"/>
                    <a:pt x="58" y="7"/>
                  </a:cubicBezTo>
                  <a:cubicBezTo>
                    <a:pt x="53" y="3"/>
                    <a:pt x="48" y="1"/>
                    <a:pt x="44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20"/>
            <p:cNvSpPr/>
            <p:nvPr/>
          </p:nvSpPr>
          <p:spPr>
            <a:xfrm>
              <a:off x="7636800" y="818625"/>
              <a:ext cx="95800" cy="30525"/>
            </a:xfrm>
            <a:custGeom>
              <a:rect b="b" l="l" r="r" t="t"/>
              <a:pathLst>
                <a:path extrusionOk="0" h="1221" w="3832">
                  <a:moveTo>
                    <a:pt x="20" y="0"/>
                  </a:moveTo>
                  <a:cubicBezTo>
                    <a:pt x="1" y="0"/>
                    <a:pt x="9" y="33"/>
                    <a:pt x="29" y="53"/>
                  </a:cubicBezTo>
                  <a:cubicBezTo>
                    <a:pt x="1230" y="620"/>
                    <a:pt x="2498" y="987"/>
                    <a:pt x="3765" y="1220"/>
                  </a:cubicBezTo>
                  <a:cubicBezTo>
                    <a:pt x="3832" y="1220"/>
                    <a:pt x="3832" y="1120"/>
                    <a:pt x="3798" y="1120"/>
                  </a:cubicBezTo>
                  <a:cubicBezTo>
                    <a:pt x="2498" y="820"/>
                    <a:pt x="1297" y="487"/>
                    <a:pt x="96" y="53"/>
                  </a:cubicBezTo>
                  <a:cubicBezTo>
                    <a:pt x="57" y="14"/>
                    <a:pt x="33" y="0"/>
                    <a:pt x="20" y="0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20"/>
            <p:cNvSpPr/>
            <p:nvPr/>
          </p:nvSpPr>
          <p:spPr>
            <a:xfrm>
              <a:off x="7755100" y="725700"/>
              <a:ext cx="213500" cy="23375"/>
            </a:xfrm>
            <a:custGeom>
              <a:rect b="b" l="l" r="r" t="t"/>
              <a:pathLst>
                <a:path extrusionOk="0" h="935" w="8540">
                  <a:moveTo>
                    <a:pt x="8440" y="1"/>
                  </a:moveTo>
                  <a:cubicBezTo>
                    <a:pt x="5671" y="267"/>
                    <a:pt x="2869" y="568"/>
                    <a:pt x="34" y="834"/>
                  </a:cubicBezTo>
                  <a:cubicBezTo>
                    <a:pt x="0" y="901"/>
                    <a:pt x="0" y="935"/>
                    <a:pt x="34" y="935"/>
                  </a:cubicBezTo>
                  <a:cubicBezTo>
                    <a:pt x="2802" y="668"/>
                    <a:pt x="5604" y="434"/>
                    <a:pt x="8440" y="134"/>
                  </a:cubicBezTo>
                  <a:cubicBezTo>
                    <a:pt x="8540" y="134"/>
                    <a:pt x="8540" y="1"/>
                    <a:pt x="8440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20"/>
            <p:cNvSpPr/>
            <p:nvPr/>
          </p:nvSpPr>
          <p:spPr>
            <a:xfrm>
              <a:off x="7764275" y="682325"/>
              <a:ext cx="209350" cy="18375"/>
            </a:xfrm>
            <a:custGeom>
              <a:rect b="b" l="l" r="r" t="t"/>
              <a:pathLst>
                <a:path extrusionOk="0" h="735" w="8374">
                  <a:moveTo>
                    <a:pt x="8306" y="1"/>
                  </a:moveTo>
                  <a:cubicBezTo>
                    <a:pt x="5538" y="201"/>
                    <a:pt x="2802" y="368"/>
                    <a:pt x="34" y="668"/>
                  </a:cubicBezTo>
                  <a:cubicBezTo>
                    <a:pt x="0" y="668"/>
                    <a:pt x="0" y="735"/>
                    <a:pt x="34" y="735"/>
                  </a:cubicBezTo>
                  <a:cubicBezTo>
                    <a:pt x="2802" y="635"/>
                    <a:pt x="5538" y="368"/>
                    <a:pt x="8306" y="134"/>
                  </a:cubicBezTo>
                  <a:cubicBezTo>
                    <a:pt x="8373" y="134"/>
                    <a:pt x="8373" y="1"/>
                    <a:pt x="8306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20"/>
            <p:cNvSpPr/>
            <p:nvPr/>
          </p:nvSpPr>
          <p:spPr>
            <a:xfrm>
              <a:off x="7747600" y="762400"/>
              <a:ext cx="221850" cy="23375"/>
            </a:xfrm>
            <a:custGeom>
              <a:rect b="b" l="l" r="r" t="t"/>
              <a:pathLst>
                <a:path extrusionOk="0" h="935" w="8874">
                  <a:moveTo>
                    <a:pt x="8807" y="0"/>
                  </a:moveTo>
                  <a:cubicBezTo>
                    <a:pt x="5904" y="334"/>
                    <a:pt x="2969" y="300"/>
                    <a:pt x="67" y="834"/>
                  </a:cubicBezTo>
                  <a:cubicBezTo>
                    <a:pt x="0" y="834"/>
                    <a:pt x="34" y="934"/>
                    <a:pt x="67" y="934"/>
                  </a:cubicBezTo>
                  <a:cubicBezTo>
                    <a:pt x="2969" y="667"/>
                    <a:pt x="5904" y="534"/>
                    <a:pt x="8807" y="134"/>
                  </a:cubicBezTo>
                  <a:cubicBezTo>
                    <a:pt x="8873" y="134"/>
                    <a:pt x="8840" y="0"/>
                    <a:pt x="8807" y="0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20"/>
            <p:cNvSpPr/>
            <p:nvPr/>
          </p:nvSpPr>
          <p:spPr>
            <a:xfrm>
              <a:off x="8107850" y="573925"/>
              <a:ext cx="31725" cy="84600"/>
            </a:xfrm>
            <a:custGeom>
              <a:rect b="b" l="l" r="r" t="t"/>
              <a:pathLst>
                <a:path extrusionOk="0" h="3384" w="1269">
                  <a:moveTo>
                    <a:pt x="101" y="1"/>
                  </a:moveTo>
                  <a:cubicBezTo>
                    <a:pt x="101" y="1"/>
                    <a:pt x="1" y="1"/>
                    <a:pt x="1" y="34"/>
                  </a:cubicBezTo>
                  <a:cubicBezTo>
                    <a:pt x="167" y="1168"/>
                    <a:pt x="568" y="2402"/>
                    <a:pt x="1168" y="3370"/>
                  </a:cubicBezTo>
                  <a:cubicBezTo>
                    <a:pt x="1188" y="3379"/>
                    <a:pt x="1204" y="3383"/>
                    <a:pt x="1218" y="3383"/>
                  </a:cubicBezTo>
                  <a:cubicBezTo>
                    <a:pt x="1251" y="3383"/>
                    <a:pt x="1268" y="3360"/>
                    <a:pt x="1268" y="3336"/>
                  </a:cubicBezTo>
                  <a:cubicBezTo>
                    <a:pt x="834" y="2202"/>
                    <a:pt x="434" y="1168"/>
                    <a:pt x="101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20"/>
            <p:cNvSpPr/>
            <p:nvPr/>
          </p:nvSpPr>
          <p:spPr>
            <a:xfrm>
              <a:off x="8131200" y="562250"/>
              <a:ext cx="45650" cy="87425"/>
            </a:xfrm>
            <a:custGeom>
              <a:rect b="b" l="l" r="r" t="t"/>
              <a:pathLst>
                <a:path extrusionOk="0" h="3497" w="1826">
                  <a:moveTo>
                    <a:pt x="67" y="1"/>
                  </a:moveTo>
                  <a:cubicBezTo>
                    <a:pt x="67" y="1"/>
                    <a:pt x="1" y="34"/>
                    <a:pt x="1" y="101"/>
                  </a:cubicBezTo>
                  <a:cubicBezTo>
                    <a:pt x="367" y="1301"/>
                    <a:pt x="1001" y="2469"/>
                    <a:pt x="1668" y="3470"/>
                  </a:cubicBezTo>
                  <a:cubicBezTo>
                    <a:pt x="1678" y="3488"/>
                    <a:pt x="1695" y="3497"/>
                    <a:pt x="1714" y="3497"/>
                  </a:cubicBezTo>
                  <a:cubicBezTo>
                    <a:pt x="1763" y="3497"/>
                    <a:pt x="1826" y="3442"/>
                    <a:pt x="1802" y="3370"/>
                  </a:cubicBezTo>
                  <a:cubicBezTo>
                    <a:pt x="1135" y="2302"/>
                    <a:pt x="634" y="1168"/>
                    <a:pt x="67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20"/>
            <p:cNvSpPr/>
            <p:nvPr/>
          </p:nvSpPr>
          <p:spPr>
            <a:xfrm>
              <a:off x="8077000" y="582125"/>
              <a:ext cx="37325" cy="92575"/>
            </a:xfrm>
            <a:custGeom>
              <a:rect b="b" l="l" r="r" t="t"/>
              <a:pathLst>
                <a:path extrusionOk="0" h="3703" w="1493">
                  <a:moveTo>
                    <a:pt x="41" y="1"/>
                  </a:moveTo>
                  <a:cubicBezTo>
                    <a:pt x="23" y="1"/>
                    <a:pt x="0" y="20"/>
                    <a:pt x="0" y="39"/>
                  </a:cubicBezTo>
                  <a:cubicBezTo>
                    <a:pt x="167" y="1340"/>
                    <a:pt x="701" y="2541"/>
                    <a:pt x="1335" y="3675"/>
                  </a:cubicBezTo>
                  <a:cubicBezTo>
                    <a:pt x="1344" y="3694"/>
                    <a:pt x="1361" y="3702"/>
                    <a:pt x="1380" y="3702"/>
                  </a:cubicBezTo>
                  <a:cubicBezTo>
                    <a:pt x="1429" y="3702"/>
                    <a:pt x="1492" y="3647"/>
                    <a:pt x="1468" y="3575"/>
                  </a:cubicBezTo>
                  <a:cubicBezTo>
                    <a:pt x="801" y="2408"/>
                    <a:pt x="467" y="1274"/>
                    <a:pt x="67" y="39"/>
                  </a:cubicBezTo>
                  <a:cubicBezTo>
                    <a:pt x="67" y="11"/>
                    <a:pt x="55" y="1"/>
                    <a:pt x="41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7" name="Google Shape;167;p20"/>
          <p:cNvSpPr/>
          <p:nvPr/>
        </p:nvSpPr>
        <p:spPr>
          <a:xfrm>
            <a:off x="587025" y="3409675"/>
            <a:ext cx="2715000" cy="890700"/>
          </a:xfrm>
          <a:prstGeom prst="homePlate">
            <a:avLst>
              <a:gd fmla="val 50000" name="adj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Total Duration</a:t>
            </a:r>
            <a:br>
              <a:rPr lang="en"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3-6 Months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" name="Google Shape;168;p20"/>
          <p:cNvSpPr/>
          <p:nvPr/>
        </p:nvSpPr>
        <p:spPr>
          <a:xfrm>
            <a:off x="5040875" y="3491575"/>
            <a:ext cx="2325600" cy="534600"/>
          </a:xfrm>
          <a:prstGeom prst="wedgeRoundRectCallout">
            <a:avLst>
              <a:gd fmla="val -6240" name="adj1"/>
              <a:gd fmla="val 80630" name="adj2"/>
              <a:gd fmla="val 0" name="adj3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Monthly Salary: </a:t>
            </a: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&gt;3000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p20"/>
          <p:cNvSpPr txBox="1"/>
          <p:nvPr/>
        </p:nvSpPr>
        <p:spPr>
          <a:xfrm>
            <a:off x="3977388" y="1375725"/>
            <a:ext cx="548700" cy="6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OR</a:t>
            </a:r>
            <a:endParaRPr b="1" sz="18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0" name="Google Shape;170;p20"/>
          <p:cNvSpPr/>
          <p:nvPr/>
        </p:nvSpPr>
        <p:spPr>
          <a:xfrm>
            <a:off x="3606013" y="2383350"/>
            <a:ext cx="548700" cy="534600"/>
          </a:xfrm>
          <a:prstGeom prst="mathPlus">
            <a:avLst>
              <a:gd fmla="val 23520" name="adj1"/>
            </a:avLst>
          </a:prstGeom>
          <a:solidFill>
            <a:srgbClr val="0099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1" name="Google Shape;171;p20"/>
          <p:cNvSpPr txBox="1"/>
          <p:nvPr/>
        </p:nvSpPr>
        <p:spPr>
          <a:xfrm>
            <a:off x="5040875" y="4179400"/>
            <a:ext cx="3534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Job-ready </a:t>
            </a:r>
            <a:endParaRPr b="1" sz="18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2" name="Google Shape;172;p20"/>
          <p:cNvSpPr txBox="1"/>
          <p:nvPr>
            <p:ph idx="1" type="body"/>
          </p:nvPr>
        </p:nvSpPr>
        <p:spPr>
          <a:xfrm>
            <a:off x="5590875" y="1180725"/>
            <a:ext cx="2325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1700">
                <a:solidFill>
                  <a:srgbClr val="0D8390"/>
                </a:solidFill>
              </a:rPr>
              <a:t>Mid Career</a:t>
            </a:r>
            <a:r>
              <a:rPr b="1" lang="en" sz="1700">
                <a:solidFill>
                  <a:srgbClr val="0D8390"/>
                </a:solidFill>
              </a:rPr>
              <a:t> Switcher</a:t>
            </a:r>
            <a:br>
              <a:rPr b="1" lang="en" sz="1700">
                <a:solidFill>
                  <a:srgbClr val="0D8390"/>
                </a:solidFill>
              </a:rPr>
            </a:br>
            <a:r>
              <a:rPr lang="en" sz="1500">
                <a:solidFill>
                  <a:srgbClr val="0D8390"/>
                </a:solidFill>
              </a:rPr>
              <a:t>(New Hire)</a:t>
            </a:r>
            <a:endParaRPr sz="1500">
              <a:solidFill>
                <a:srgbClr val="0D839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1"/>
          <p:cNvSpPr txBox="1"/>
          <p:nvPr>
            <p:ph type="title"/>
          </p:nvPr>
        </p:nvSpPr>
        <p:spPr>
          <a:xfrm>
            <a:off x="257050" y="37775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CCP Salary Funding</a:t>
            </a:r>
            <a:endParaRPr/>
          </a:p>
        </p:txBody>
      </p:sp>
      <p:sp>
        <p:nvSpPr>
          <p:cNvPr id="178" name="Google Shape;178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179" name="Google Shape;179;p21"/>
          <p:cNvGraphicFramePr/>
          <p:nvPr/>
        </p:nvGraphicFramePr>
        <p:xfrm>
          <a:off x="171613" y="9467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{CEE7407B-DA1E-4198-B7DD-3515CD5A4CED}</a:tableStyleId>
              </a:tblPr>
              <a:tblGrid>
                <a:gridCol w="2655300"/>
                <a:gridCol w="2038750"/>
                <a:gridCol w="1889175"/>
                <a:gridCol w="2072225"/>
              </a:tblGrid>
              <a:tr h="365500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 u="sng"/>
                        <a:t>Type of Employee </a:t>
                      </a:r>
                      <a:endParaRPr b="1" sz="1100" u="sng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 u="sng"/>
                        <a:t>Funding Duration </a:t>
                      </a:r>
                      <a:endParaRPr b="1" sz="1100" u="sng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 u="sng"/>
                        <a:t>Salary Support for Singapore Citizen &amp; Permanent Resident</a:t>
                      </a:r>
                      <a:endParaRPr b="1" sz="1100" u="sng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 hMerge="1"/>
              </a:tr>
              <a:tr h="482975"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 u="sng"/>
                        <a:t>Below 40 years Old  </a:t>
                      </a:r>
                      <a:endParaRPr b="1" sz="1100" u="sng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 u="sng"/>
                        <a:t>Above 40 years Old</a:t>
                      </a:r>
                      <a:endParaRPr b="1" sz="1100" u="sng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</a:tr>
              <a:tr h="422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New Hire </a:t>
                      </a:r>
                      <a:endParaRPr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6 Months (OJT)</a:t>
                      </a:r>
                      <a:endParaRPr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 Up to 70% Fixed Monthly Salary </a:t>
                      </a:r>
                      <a:endParaRPr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(Capped at $5,000/month)  </a:t>
                      </a:r>
                      <a:endParaRPr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Up to 90% Fixed Monthly Salary </a:t>
                      </a:r>
                      <a:endParaRPr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(Capped at $7,500/month)  </a:t>
                      </a:r>
                      <a:endParaRPr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9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Reskilling</a:t>
                      </a:r>
                      <a:endParaRPr sz="1100"/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800"/>
                    </a:p>
                    <a:p>
                      <a:pPr indent="-2794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Char char="❖"/>
                      </a:pPr>
                      <a:r>
                        <a:rPr b="1" lang="en" sz="800"/>
                        <a:t>Job Enlargement: </a:t>
                      </a:r>
                      <a:r>
                        <a:rPr lang="en" sz="800"/>
                        <a:t>Retain the original job scope while introducing a new set of tasks at the same job level</a:t>
                      </a:r>
                      <a:endParaRPr sz="800"/>
                    </a:p>
                    <a:p>
                      <a:pPr indent="-2794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Char char="❖"/>
                      </a:pPr>
                      <a:r>
                        <a:rPr b="1" lang="en" sz="800"/>
                        <a:t>Job Enrichment:</a:t>
                      </a:r>
                      <a:r>
                        <a:rPr lang="en" sz="800"/>
                        <a:t> Retain the original job scope while introducing a value-added component at a higher level</a:t>
                      </a:r>
                      <a:endParaRPr sz="800"/>
                    </a:p>
                    <a:p>
                      <a:pPr indent="-2794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Char char="❖"/>
                      </a:pPr>
                      <a:r>
                        <a:rPr b="1" lang="en" sz="800"/>
                        <a:t>Job Reconfiguration: </a:t>
                      </a:r>
                      <a:r>
                        <a:rPr lang="en" sz="800"/>
                        <a:t>Review the existing job scope to reshuffle tasks and achieve a different set of objectives</a:t>
                      </a:r>
                      <a:endParaRPr sz="800"/>
                    </a:p>
                    <a:p>
                      <a:pPr indent="-2794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Char char="❖"/>
                      </a:pPr>
                      <a:r>
                        <a:rPr b="1" lang="en" sz="800"/>
                        <a:t>Job Simplification: </a:t>
                      </a:r>
                      <a:r>
                        <a:rPr lang="en" sz="800"/>
                        <a:t>Identify redundant tasks and/ or streamline job role</a:t>
                      </a:r>
                      <a:endParaRPr sz="12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3 Months (OJT)</a:t>
                      </a:r>
                      <a:endParaRPr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 vMerge="1"/>
              </a:tr>
            </a:tbl>
          </a:graphicData>
        </a:graphic>
      </p:graphicFrame>
      <p:sp>
        <p:nvSpPr>
          <p:cNvPr id="180" name="Google Shape;180;p21"/>
          <p:cNvSpPr txBox="1"/>
          <p:nvPr/>
        </p:nvSpPr>
        <p:spPr>
          <a:xfrm>
            <a:off x="147775" y="4400725"/>
            <a:ext cx="78093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*Fixed Monthly : Basic Monthly Salary + Fixed Monthly Allowance </a:t>
            </a:r>
            <a:endParaRPr sz="9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